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Roboto"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448EC7-3FBC-4F7D-8F1C-A98F70D9BCCA}">
  <a:tblStyle styleId="{62448EC7-3FBC-4F7D-8F1C-A98F70D9BC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59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exels.com/@pixabay?utm_content=attributionCopyText&amp;utm_medium=referral&amp;utm_source=pexel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pexels.com/photo/flight-technology-tools-astronaut-39644/?utm_content=attributionCopyText&amp;utm_medium=referral&amp;utm_source=pexel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search.aimultiple.com/data-mask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exels.com/@mylo-kaye-3062479?utm_content=attributionCopyText&amp;utm_medium=referral&amp;utm_source=pexel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pexels.com/photo/aerial-view-of-city-buildings-6585361/?utm_content=attributionCopyText&amp;utm_medium=referral&amp;utm_source=pexel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mailto:gmidden@163.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mailto:gmidden@163.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owardsdatascience.com/revolutionising-redaction-my-final-year-project-fe664e28ef84"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exels.com/@stasknop?utm_content=attributionCopyText&amp;utm_medium=referral&amp;utm_source=pexel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pexels.com/photo/black-cassette-tape-on-top-of-red-and-yellow-surface-1626481/?utm_content=attributionCopyText&amp;utm_medium=referral&amp;utm_source=pexels"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pexels.com/@rahajengmrlt-657851?utm_content=attributionCopyText&amp;utm_medium=referral&amp;utm_source=pexels"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pexels.com/photo/three-women-sitting-1467541/?utm_content=attributionCopyText&amp;utm_medium=referral&amp;utm_source=pexel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pexels.com/@shotpot?utm_content=attributionCopyText&amp;utm_medium=referral&amp;utm_source=pexels"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www.pexels.com/photo/man-sitting-by-climbing-wall-4045665/?utm_content=attributionCopyText&amp;utm_medium=referral&amp;utm_source=pexels"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pexels.com/@slover?utm_content=attributionCopyText&amp;utm_medium=referral&amp;utm_source=pexels"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www.pexels.com/photo/high-angle-photo-of-robot-2599244/?utm_content=attributionCopyText&amp;utm_medium=referral&amp;utm_source=pexels" TargetMode="External"/><Relationship Id="rId5" Type="http://schemas.openxmlformats.org/officeDocument/2006/relationships/hyperlink" Target="https://www.pexels.com/@agk42?utm_content=attributionCopyText&amp;utm_medium=referral&amp;utm_source=pexels" TargetMode="External"/><Relationship Id="rId4" Type="http://schemas.openxmlformats.org/officeDocument/2006/relationships/hyperlink" Target="https://www.pexels.com/photo/row-of-black-and-gray-polished-pebble-on-gray-surface-940271/?utm_content=attributionCopyText&amp;utm_medium=referral&amp;utm_source=pexels"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exels.com/@shvetsa?utm_content=attributionCopyText&amp;utm_medium=referral&amp;utm_source=pexel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pexels.com/photo/stylish-woman-in-home-clothes-with-face-mask-looking-in-mirror-3846102/?utm_content=attributionCopyText&amp;utm_medium=referral&amp;utm_source=pexel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b4501f32a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b4501f32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 you hear us, please answer yes or no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f010f3ba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f010f3ba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the main difference between simulation and masking summarise as follows:</a:t>
            </a:r>
            <a:endParaRPr/>
          </a:p>
          <a:p>
            <a:pPr marL="457200" lvl="0" indent="-298450" algn="l" rtl="0">
              <a:spcBef>
                <a:spcPts val="0"/>
              </a:spcBef>
              <a:spcAft>
                <a:spcPts val="0"/>
              </a:spcAft>
              <a:buSzPts val="1100"/>
              <a:buChar char="●"/>
            </a:pPr>
            <a:r>
              <a:rPr lang="en-GB"/>
              <a:t>Simulation uses modern algorithms, whereas masking using a curated source of data</a:t>
            </a:r>
            <a:endParaRPr/>
          </a:p>
          <a:p>
            <a:pPr marL="457200" lvl="0" indent="-298450" algn="l" rtl="0">
              <a:spcBef>
                <a:spcPts val="0"/>
              </a:spcBef>
              <a:spcAft>
                <a:spcPts val="0"/>
              </a:spcAft>
              <a:buSzPts val="1100"/>
              <a:buChar char="●"/>
            </a:pPr>
            <a:r>
              <a:rPr lang="en-GB"/>
              <a:t>Simulation is usually irreversible, Masking methods may be intentionally reversible</a:t>
            </a:r>
            <a:endParaRPr/>
          </a:p>
          <a:p>
            <a:pPr marL="457200" lvl="0" indent="-298450" algn="l" rtl="0">
              <a:spcBef>
                <a:spcPts val="0"/>
              </a:spcBef>
              <a:spcAft>
                <a:spcPts val="0"/>
              </a:spcAft>
              <a:buSzPts val="1100"/>
              <a:buChar char="●"/>
            </a:pPr>
            <a:r>
              <a:rPr lang="en-GB"/>
              <a:t>Simulation is difficult, masking in comparison is easy</a:t>
            </a:r>
            <a:endParaRPr/>
          </a:p>
          <a:p>
            <a:pPr marL="457200" lvl="0" indent="-298450" algn="l" rtl="0">
              <a:spcBef>
                <a:spcPts val="0"/>
              </a:spcBef>
              <a:spcAft>
                <a:spcPts val="0"/>
              </a:spcAft>
              <a:buSzPts val="1100"/>
              <a:buChar char="●"/>
            </a:pPr>
            <a:r>
              <a:rPr lang="en-GB"/>
              <a:t>Simulation can represent the statistical spectrum of data, masking is usually a low-effort sampling exercise.</a:t>
            </a:r>
            <a:endParaRPr/>
          </a:p>
          <a:p>
            <a:pPr marL="0" lvl="0" indent="0" algn="l" rtl="0">
              <a:spcBef>
                <a:spcPts val="0"/>
              </a:spcBef>
              <a:spcAft>
                <a:spcPts val="0"/>
              </a:spcAft>
              <a:buNone/>
            </a:pPr>
            <a:endParaRPr/>
          </a:p>
          <a:p>
            <a:pPr marL="0" lvl="0" indent="0" algn="l" rtl="0">
              <a:spcBef>
                <a:spcPts val="0"/>
              </a:spcBef>
              <a:spcAft>
                <a:spcPts val="0"/>
              </a:spcAft>
              <a:buNone/>
            </a:pPr>
            <a:r>
              <a:rPr lang="en-GB"/>
              <a:t>But let's go into these for more details.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f010f3ba6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f010f3ba6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Again with the ambiguity of data synthesis methods, we have a subtle difference between our just defined masking and what is known as simulation.</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main difference here is that simulation based synthesis comes from the application of modern algorithms and machine learning to generate new data, whereas masking is a simpler find and replace method.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For now let’s discuss the differences between a machine learning enabled simulation, and more simplistic data masking.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Pixabay</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f010f3ba6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f010f3ba6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Simulation techniques often use some random noise to generate new data, whereas masking will take a real data input, and output a new synthetic data result. Some of these techniques may be reversible, for example we could map all names to an uppercase version of themselves, the decryption of this method would be to simply lowercase the new names.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cf010f3ba6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cf010f3ba6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Simulation is very difficult, depending on your dataset, simulating new data may takes weeks to years to generate reliably and to fully understand the context in which that data is used. While it may be more accurate and interesting, this is usually too much investment. Instead masking can be done relatively quickly with a few lines of code, or it can even be done with something like Excel.</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f010f3ba6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f010f3ba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Simulation may learn the nuances and statistical distributions of the real data, for example if we had a list of genders and heights, we might notice generally the Males are taller and our generated data would also reflect this.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Masking on the other hand would simply pull from a list of random, but realistic numbers of our choosing. This is a quick solution for GDPR compliance.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f010f3ba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f010f3ba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general best practice advice.</a:t>
            </a:r>
            <a:endParaRPr/>
          </a:p>
          <a:p>
            <a:pPr marL="0" lvl="0" indent="0" algn="l" rtl="0">
              <a:spcBef>
                <a:spcPts val="0"/>
              </a:spcBef>
              <a:spcAft>
                <a:spcPts val="0"/>
              </a:spcAft>
              <a:buNone/>
            </a:pPr>
            <a:endParaRPr/>
          </a:p>
          <a:p>
            <a:pPr marL="0" lvl="0" indent="0" algn="l" rtl="0">
              <a:spcBef>
                <a:spcPts val="0"/>
              </a:spcBef>
              <a:spcAft>
                <a:spcPts val="0"/>
              </a:spcAft>
              <a:buNone/>
            </a:pPr>
            <a:r>
              <a:rPr lang="en-GB"/>
              <a:t>Explore your data thoroughly before claiming you have discovered all sensitive data. It is possible something will be missed so document what you can and cover your exploration, and synthesis in detail.</a:t>
            </a:r>
            <a:endParaRPr/>
          </a:p>
          <a:p>
            <a:pPr marL="0" lvl="0" indent="0" algn="l" rtl="0">
              <a:spcBef>
                <a:spcPts val="0"/>
              </a:spcBef>
              <a:spcAft>
                <a:spcPts val="0"/>
              </a:spcAft>
              <a:buNone/>
            </a:pPr>
            <a:r>
              <a:rPr lang="en-GB"/>
              <a:t>Understand your data before choosing any masking techniques, this will ensure privacy is protected.</a:t>
            </a:r>
            <a:endParaRPr/>
          </a:p>
          <a:p>
            <a:pPr marL="0" lvl="0" indent="0" algn="l" rtl="0">
              <a:spcBef>
                <a:spcPts val="0"/>
              </a:spcBef>
              <a:spcAft>
                <a:spcPts val="0"/>
              </a:spcAft>
              <a:buNone/>
            </a:pPr>
            <a:r>
              <a:rPr lang="en-GB"/>
              <a:t>Where possible use irreversible methods. It may be that you need to use a tool to encrypt and decrypt data at a later stage, but this opens the door for malicious use so beware.</a:t>
            </a:r>
            <a:endParaRPr/>
          </a:p>
          <a:p>
            <a:pPr marL="0" lvl="0" indent="0" algn="l" rtl="0">
              <a:spcBef>
                <a:spcPts val="0"/>
              </a:spcBef>
              <a:spcAft>
                <a:spcPts val="0"/>
              </a:spcAft>
              <a:buNone/>
            </a:pPr>
            <a:r>
              <a:rPr lang="en-GB"/>
              <a:t>Try to persist the structure of your data, keep the columns, order of columns, and types of data held within similar.</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3"/>
              </a:rPr>
              <a:t>https://research.aimultiple.com/data-masking/</a:t>
            </a: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endParaRPr sz="1800">
              <a:solidFill>
                <a:srgbClr val="777777"/>
              </a:solidFill>
              <a:highlight>
                <a:srgbClr val="FFFFFF"/>
              </a:highlight>
            </a:endParaRPr>
          </a:p>
          <a:p>
            <a:pPr marL="0" lvl="0" indent="0" algn="l" rtl="0">
              <a:spcBef>
                <a:spcPts val="18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cf010f3ba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cf010f3ba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Businesses are encouraged that encryption and pseudonymization are both valid safeguards within GDPR. </a:t>
            </a:r>
            <a:endParaRPr/>
          </a:p>
          <a:p>
            <a:pPr marL="0" lvl="0" indent="0" algn="l" rtl="0">
              <a:spcBef>
                <a:spcPts val="0"/>
              </a:spcBef>
              <a:spcAft>
                <a:spcPts val="0"/>
              </a:spcAft>
              <a:buNone/>
            </a:pPr>
            <a:endParaRPr/>
          </a:p>
          <a:p>
            <a:pPr marL="0" lvl="0" indent="0" algn="l" rtl="0">
              <a:spcBef>
                <a:spcPts val="0"/>
              </a:spcBef>
              <a:spcAft>
                <a:spcPts val="0"/>
              </a:spcAft>
              <a:buNone/>
            </a:pPr>
            <a:r>
              <a:rPr lang="en-GB"/>
              <a:t>This refers to the process of mapping data to new nonsense synthetic data, with a reversible key. I would suggest you go a step further and make this process irreversible unless you have good reasoning to do so otherwise.</a:t>
            </a:r>
            <a:endParaRPr/>
          </a:p>
          <a:p>
            <a:pPr marL="0" lvl="0" indent="0" algn="l" rtl="0">
              <a:spcBef>
                <a:spcPts val="0"/>
              </a:spcBef>
              <a:spcAft>
                <a:spcPts val="0"/>
              </a:spcAft>
              <a:buNone/>
            </a:pPr>
            <a:endParaRPr/>
          </a:p>
          <a:p>
            <a:pPr marL="0" lvl="0" indent="0" algn="l" rtl="0">
              <a:spcBef>
                <a:spcPts val="0"/>
              </a:spcBef>
              <a:spcAft>
                <a:spcPts val="0"/>
              </a:spcAft>
              <a:buNone/>
            </a:pPr>
            <a:r>
              <a:rPr lang="en-GB"/>
              <a:t>Remember that you may not only be beholden to GDPR depending on the data you are using.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f010f3ba6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f010f3ba6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300">
                <a:solidFill>
                  <a:schemeClr val="dk1"/>
                </a:solidFill>
                <a:latin typeface="Calibri"/>
                <a:ea typeface="Calibri"/>
                <a:cs typeface="Calibri"/>
                <a:sym typeface="Calibri"/>
              </a:rPr>
              <a:t>It's important to be aware of the legal implications of synthetic data too. Depending on the data you make use of you may not have the right to distribute that data, synthetic or not.</a:t>
            </a: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300">
                <a:solidFill>
                  <a:schemeClr val="dk1"/>
                </a:solidFill>
                <a:latin typeface="Calibri"/>
                <a:ea typeface="Calibri"/>
                <a:cs typeface="Calibri"/>
                <a:sym typeface="Calibri"/>
              </a:rPr>
              <a:t>Consider whether you can legally share any data you have created, and the impact of that data.</a:t>
            </a: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300">
                <a:solidFill>
                  <a:schemeClr val="dk1"/>
                </a:solidFill>
                <a:latin typeface="Calibri"/>
                <a:ea typeface="Calibri"/>
                <a:cs typeface="Calibri"/>
                <a:sym typeface="Calibri"/>
              </a:rPr>
              <a:t>If in doubt, communicate with your data provider about the data you've created, the responsibility may fall on them to verify, and distribute your methods.</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08c9fed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d08c9fe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 will work through a quick case study,</a:t>
            </a:r>
            <a:endParaRPr/>
          </a:p>
          <a:p>
            <a:pPr marL="0" lvl="0" indent="0" algn="l" rtl="0">
              <a:spcBef>
                <a:spcPts val="0"/>
              </a:spcBef>
              <a:spcAft>
                <a:spcPts val="0"/>
              </a:spcAft>
              <a:buNone/>
            </a:pPr>
            <a:endParaRPr/>
          </a:p>
          <a:p>
            <a:pPr marL="0" lvl="0" indent="0" algn="l" rtl="0">
              <a:spcBef>
                <a:spcPts val="0"/>
              </a:spcBef>
              <a:spcAft>
                <a:spcPts val="0"/>
              </a:spcAft>
              <a:buNone/>
            </a:pPr>
            <a:r>
              <a:rPr lang="en-GB"/>
              <a:t>We have access to a fake 2020 census and our goal is to explore and analyse the the people of Manchester, UK.</a:t>
            </a:r>
            <a:endParaRPr/>
          </a:p>
          <a:p>
            <a:pPr marL="0" lvl="0" indent="0" algn="l" rtl="0">
              <a:spcBef>
                <a:spcPts val="0"/>
              </a:spcBef>
              <a:spcAft>
                <a:spcPts val="0"/>
              </a:spcAft>
              <a:buNone/>
            </a:pPr>
            <a:endParaRPr/>
          </a:p>
          <a:p>
            <a:pPr marL="0" lvl="0" indent="0" algn="l" rtl="0">
              <a:spcBef>
                <a:spcPts val="0"/>
              </a:spcBef>
              <a:spcAft>
                <a:spcPts val="0"/>
              </a:spcAft>
              <a:buNone/>
            </a:pPr>
            <a:r>
              <a:rPr lang="en-GB"/>
              <a:t>As we work through this process to generate a synthetic version of this census data we will mostly use masking, with a substitution method.</a:t>
            </a:r>
            <a:endParaRPr/>
          </a:p>
          <a:p>
            <a:pPr marL="0" lvl="0" indent="0" algn="l" rtl="0">
              <a:spcBef>
                <a:spcPts val="0"/>
              </a:spcBef>
              <a:spcAft>
                <a:spcPts val="0"/>
              </a:spcAft>
              <a:buNone/>
            </a:pPr>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Mylo Kaye</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08c9fede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08c9fede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Although this is based on a fake 2020 census, luckily we only managed to collect two records. It’s feasible that we can generate new synthetic data for our use-case by hand, over writing some complicated code.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t>We have an ID - 2999</a:t>
            </a:r>
            <a:endParaRPr/>
          </a:p>
          <a:p>
            <a:pPr marL="0" lvl="0" indent="0" algn="l" rtl="0">
              <a:spcBef>
                <a:spcPts val="0"/>
              </a:spcBef>
              <a:spcAft>
                <a:spcPts val="0"/>
              </a:spcAft>
              <a:buNone/>
            </a:pPr>
            <a:r>
              <a:rPr lang="en-GB"/>
              <a:t>A first_name - Grazia</a:t>
            </a:r>
            <a:endParaRPr/>
          </a:p>
          <a:p>
            <a:pPr marL="0" lvl="0" indent="0" algn="l" rtl="0">
              <a:spcBef>
                <a:spcPts val="0"/>
              </a:spcBef>
              <a:spcAft>
                <a:spcPts val="0"/>
              </a:spcAft>
              <a:buNone/>
            </a:pPr>
            <a:r>
              <a:rPr lang="en-GB"/>
              <a:t>A last_name - Midden</a:t>
            </a:r>
            <a:endParaRPr/>
          </a:p>
          <a:p>
            <a:pPr marL="0" lvl="0" indent="0" algn="l" rtl="0">
              <a:spcBef>
                <a:spcPts val="0"/>
              </a:spcBef>
              <a:spcAft>
                <a:spcPts val="0"/>
              </a:spcAft>
              <a:buNone/>
            </a:pPr>
            <a:r>
              <a:rPr lang="en-GB"/>
              <a:t>An email - </a:t>
            </a:r>
            <a:r>
              <a:rPr lang="en-GB" u="sng">
                <a:solidFill>
                  <a:schemeClr val="hlink"/>
                </a:solidFill>
                <a:hlinkClick r:id="rId3"/>
              </a:rPr>
              <a:t>gmidden@163.com</a:t>
            </a:r>
            <a:r>
              <a:rPr lang="en-GB"/>
              <a:t>, a combination of the firstname and last name.</a:t>
            </a:r>
            <a:endParaRPr/>
          </a:p>
          <a:p>
            <a:pPr marL="0" lvl="0" indent="0" algn="l" rtl="0">
              <a:spcBef>
                <a:spcPts val="0"/>
              </a:spcBef>
              <a:spcAft>
                <a:spcPts val="0"/>
              </a:spcAft>
              <a:buNone/>
            </a:pPr>
            <a:r>
              <a:rPr lang="en-GB"/>
              <a:t>A Gender - denoted with an F, perhaps implying a M for Male? Maybe an O for Other?</a:t>
            </a:r>
            <a:endParaRPr/>
          </a:p>
          <a:p>
            <a:pPr marL="0" lvl="0" indent="0" algn="l" rtl="0">
              <a:spcBef>
                <a:spcPts val="0"/>
              </a:spcBef>
              <a:spcAft>
                <a:spcPts val="0"/>
              </a:spcAft>
              <a:buNone/>
            </a:pPr>
            <a:endParaRPr/>
          </a:p>
          <a:p>
            <a:pPr marL="0" lvl="0" indent="0" algn="l" rtl="0">
              <a:spcBef>
                <a:spcPts val="0"/>
              </a:spcBef>
              <a:spcAft>
                <a:spcPts val="0"/>
              </a:spcAft>
              <a:buNone/>
            </a:pPr>
            <a:r>
              <a:rPr lang="en-GB"/>
              <a:t>We also have</a:t>
            </a:r>
            <a:endParaRPr/>
          </a:p>
          <a:p>
            <a:pPr marL="0" lvl="0" indent="0" algn="l" rtl="0">
              <a:spcBef>
                <a:spcPts val="0"/>
              </a:spcBef>
              <a:spcAft>
                <a:spcPts val="0"/>
              </a:spcAft>
              <a:buClr>
                <a:schemeClr val="dk1"/>
              </a:buClr>
              <a:buSzPts val="1100"/>
              <a:buFont typeface="Arial"/>
              <a:buNone/>
            </a:pPr>
            <a:r>
              <a:rPr lang="en-GB">
                <a:solidFill>
                  <a:schemeClr val="dk1"/>
                </a:solidFill>
              </a:rPr>
              <a:t>We have an ID - 3000</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first_name - Andy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last_name - Dufrens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 email - adufrens@123.com</a:t>
            </a:r>
            <a:endParaRPr>
              <a:solidFill>
                <a:schemeClr val="dk1"/>
              </a:solidFill>
            </a:endParaRPr>
          </a:p>
          <a:p>
            <a:pPr marL="0" lvl="0" indent="0" algn="l" rtl="0">
              <a:spcBef>
                <a:spcPts val="0"/>
              </a:spcBef>
              <a:spcAft>
                <a:spcPts val="0"/>
              </a:spcAft>
              <a:buNone/>
            </a:pPr>
            <a:r>
              <a:rPr lang="en-GB">
                <a:solidFill>
                  <a:schemeClr val="dk1"/>
                </a:solidFill>
              </a:rPr>
              <a:t>A Gender - ah, M for Male perhaps? So part of our assumption before is found to be true.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Let’s assume we need to protect the identity of both these individuals as well as apply some pre-processing. We want to explore the question “What kind of people live in Manchester?”, though we won’t have a deep answer here we can give it a try.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b4501f32a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b4501f32a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08c9fede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08c9fede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to start with let's look at this ID. does the ID 2999 imply there are 2998 missing rows? Could this ID be used internally within the organisation? Paired with another dataset could this identify an individual?</a:t>
            </a:r>
            <a:endParaRPr/>
          </a:p>
          <a:p>
            <a:pPr marL="0" lvl="0" indent="0" algn="l" rtl="0">
              <a:spcBef>
                <a:spcPts val="0"/>
              </a:spcBef>
              <a:spcAft>
                <a:spcPts val="0"/>
              </a:spcAft>
              <a:buNone/>
            </a:pPr>
            <a:endParaRPr/>
          </a:p>
          <a:p>
            <a:pPr marL="0" lvl="0" indent="0" algn="l" rtl="0">
              <a:spcBef>
                <a:spcPts val="0"/>
              </a:spcBef>
              <a:spcAft>
                <a:spcPts val="0"/>
              </a:spcAft>
              <a:buNone/>
            </a:pPr>
            <a:r>
              <a:rPr lang="en-GB"/>
              <a:t>Our second record has an ID of 3000, this seems to imply that these IDs are incremented with each new record.</a:t>
            </a:r>
            <a:endParaRPr/>
          </a:p>
          <a:p>
            <a:pPr marL="0" lvl="0" indent="0" algn="l" rtl="0">
              <a:spcBef>
                <a:spcPts val="0"/>
              </a:spcBef>
              <a:spcAft>
                <a:spcPts val="0"/>
              </a:spcAft>
              <a:buNone/>
            </a:pPr>
            <a:endParaRPr/>
          </a:p>
          <a:p>
            <a:pPr marL="0" lvl="0" indent="0" algn="l" rtl="0">
              <a:spcBef>
                <a:spcPts val="0"/>
              </a:spcBef>
              <a:spcAft>
                <a:spcPts val="0"/>
              </a:spcAft>
              <a:buNone/>
            </a:pPr>
            <a:r>
              <a:rPr lang="en-GB"/>
              <a:t>Without domain knowledge it’s really difficult to know how dangerous this ID column could be. There may be restrictions on this data that cause an API to fail down-the-line, so we need to be careful with any assumptions we make.</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08c9fede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08c9fede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now let’s generate two new, sequential 4 digit numbers, we also need to note that we have done this in our documentation.</a:t>
            </a:r>
            <a:endParaRPr/>
          </a:p>
          <a:p>
            <a:pPr marL="0" lvl="0" indent="0" algn="l" rtl="0">
              <a:spcBef>
                <a:spcPts val="0"/>
              </a:spcBef>
              <a:spcAft>
                <a:spcPts val="0"/>
              </a:spcAft>
              <a:buNone/>
            </a:pPr>
            <a:endParaRPr/>
          </a:p>
          <a:p>
            <a:pPr marL="0" lvl="0" indent="0" algn="l" rtl="0">
              <a:spcBef>
                <a:spcPts val="0"/>
              </a:spcBef>
              <a:spcAft>
                <a:spcPts val="0"/>
              </a:spcAft>
              <a:buNone/>
            </a:pPr>
            <a:r>
              <a:rPr lang="en-GB"/>
              <a:t>We are now masking our values 2999 and 3000, with 9000 and 9001.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d08c9fede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d08c9fede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we get onto “freetext” fields, which are often not useful in an analysis piece. With some preprocessing we could make some huge assumptions from this about race, age, but it’s best to seek an alternative source of data for this. We could remove these altogether, but for now let’s try to maintain the shape of our original data.</a:t>
            </a:r>
            <a:endParaRPr/>
          </a:p>
          <a:p>
            <a:pPr marL="0" lvl="0" indent="0" algn="l" rtl="0">
              <a:spcBef>
                <a:spcPts val="0"/>
              </a:spcBef>
              <a:spcAft>
                <a:spcPts val="0"/>
              </a:spcAft>
              <a:buNone/>
            </a:pPr>
            <a:endParaRPr/>
          </a:p>
          <a:p>
            <a:pPr marL="0" lvl="0" indent="0" algn="l" rtl="0">
              <a:spcBef>
                <a:spcPts val="0"/>
              </a:spcBef>
              <a:spcAft>
                <a:spcPts val="0"/>
              </a:spcAft>
              <a:buNone/>
            </a:pPr>
            <a:r>
              <a:rPr lang="en-GB"/>
              <a:t>The name Grazia Midden might not be unique to this individual, but she may be the only Grazia Midden in the UK, and even more likely the only Grazia Midden in Manchester. It is for this reason that these need to be removed as we reduce the scope of our data.</a:t>
            </a:r>
            <a:endParaRPr/>
          </a:p>
          <a:p>
            <a:pPr marL="0" lvl="0" indent="0" algn="l" rtl="0">
              <a:spcBef>
                <a:spcPts val="0"/>
              </a:spcBef>
              <a:spcAft>
                <a:spcPts val="0"/>
              </a:spcAft>
              <a:buNone/>
            </a:pPr>
            <a:endParaRPr/>
          </a:p>
          <a:p>
            <a:pPr marL="0" lvl="0" indent="0" algn="l" rtl="0">
              <a:spcBef>
                <a:spcPts val="0"/>
              </a:spcBef>
              <a:spcAft>
                <a:spcPts val="0"/>
              </a:spcAft>
              <a:buNone/>
            </a:pPr>
            <a:r>
              <a:rPr lang="en-GB"/>
              <a:t>We should generate a new first and last name through a masking method such as pulling a random name from a curated source.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08c9fede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08c9fed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I’ve replaced Grazia Midden with Georgina Shicky and Andy Dufrens with Joseph Allen. We could have made use of a data generation library like Faker, or Mockaroo here. Instead i’ve used the curated source of my head to imagine some new names.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08c9fede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08c9fede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As a test we should move along this record and find the next attribute which no longer makes sense.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seems odd to me that Georgina Shickys email contains midden, perhaps a previous last name. It’s not impossible that this could change but it is something we could quickly synthesize while we are here.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Further to this emails are unique identifiers under GDPR, this is something that we will need to change as </a:t>
            </a:r>
            <a:r>
              <a:rPr lang="en-GB" u="sng">
                <a:solidFill>
                  <a:srgbClr val="0097A7"/>
                </a:solidFill>
                <a:hlinkClick r:id="rId3">
                  <a:extLst>
                    <a:ext uri="{A12FA001-AC4F-418D-AE19-62706E023703}">
                      <ahyp:hlinkClr xmlns:ahyp="http://schemas.microsoft.com/office/drawing/2018/hyperlinkcolor" val="tx"/>
                    </a:ext>
                  </a:extLst>
                </a:hlinkClick>
              </a:rPr>
              <a:t>gmidden@163.com</a:t>
            </a:r>
            <a:r>
              <a:rPr lang="en-GB">
                <a:solidFill>
                  <a:schemeClr val="dk1"/>
                </a:solidFill>
              </a:rPr>
              <a:t> is still Grazias original email. We need to replace both of these emails, while maintaining their connection to the name columns.</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08c9fede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08c9fede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Generating a random email wouldn’t work here, we would still have no connection between our name and email data. Instead we need to generate an email, related to our names. Mature data generation tooling will handle this for us thankfully.</a:t>
            </a:r>
            <a:endParaRPr/>
          </a:p>
          <a:p>
            <a:pPr marL="0" lvl="0" indent="0" algn="l" rtl="0">
              <a:spcBef>
                <a:spcPts val="0"/>
              </a:spcBef>
              <a:spcAft>
                <a:spcPts val="0"/>
              </a:spcAft>
              <a:buNone/>
            </a:pPr>
            <a:endParaRPr/>
          </a:p>
          <a:p>
            <a:pPr marL="0" lvl="0" indent="0" algn="l" rtl="0">
              <a:spcBef>
                <a:spcPts val="0"/>
              </a:spcBef>
              <a:spcAft>
                <a:spcPts val="0"/>
              </a:spcAft>
              <a:buNone/>
            </a:pPr>
            <a:r>
              <a:rPr lang="en-GB"/>
              <a:t>We could also make some assumptions ourselves. In this case I have written a function which takes the first letter of a users first name, prepends it to their last name and makes a random 3 digit email provider. While not entirely realistically we have matched the format of the emails we have seen so far.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08c9fede2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08c9fede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Next we look at the gender column.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 have assumed F refers to Female, and M refers to Male. This assumption may be false depending on organisation logic, hopefully there is documentation we can check.  Luckily in this case our genders seem to correspond with the first names provided. There may also be options beyond only Male and Female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is possible that after our synthesis of a new name it may contradict with this gender. In our email column we realised that emails have something in common with the first and last name columns. A gender may be connected to the first name column.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If we make use of a data mocking tool or library we can generate a coherent individual, making sure all these fields are consistent.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Depending on our research question we may not care about gender, names or emails at all. With some redaction or pre-processing we could elicit some more useful information out of these fields.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08c9fede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08c9fede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Finally, we look at our address column.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again is GDPR, protected information, we shouldn’t be able to find this individual, despite not knowing their name. Removing the house or apartment number could be sufficient. We will cover techniques around reducing precision in the next webinar.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For the sake of this project, we want to analyse the people of Manchester, so perhaps reducing to the city or a top-level postcode of this resident alone is good enough.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Lets generate a new, and synthetic address for each user, preserving the city they live in.</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08c9fede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d08c9fede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now at this point we have two entirely synthetic records. There may be real people named Georgina Shicky, and Joseph Allen. </a:t>
            </a:r>
            <a:br>
              <a:rPr lang="en-GB">
                <a:solidFill>
                  <a:schemeClr val="dk1"/>
                </a:solidFill>
              </a:rPr>
            </a:br>
            <a:r>
              <a:rPr lang="en-GB">
                <a:solidFill>
                  <a:schemeClr val="dk1"/>
                </a:solidFill>
              </a:rPr>
              <a:t>But this entire individual, with their email, genders and addresses were generated using random data, it’s statistically unlikely that they exist and if they did it would be a coincidence. We’ve documented out steps so this method can be verified by others. </a:t>
            </a:r>
            <a:br>
              <a:rPr lang="en-GB">
                <a:solidFill>
                  <a:schemeClr val="dk1"/>
                </a:solidFill>
              </a:rPr>
            </a:br>
            <a:br>
              <a:rPr lang="en-GB">
                <a:solidFill>
                  <a:schemeClr val="dk1"/>
                </a:solidFill>
              </a:rPr>
            </a:br>
            <a:r>
              <a:rPr lang="en-GB">
                <a:solidFill>
                  <a:schemeClr val="dk1"/>
                </a:solidFill>
              </a:rPr>
              <a:t>And depending on our data provider this could be data we could share alongside our research, we go a long way making our research reproducible through these methods.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But perhaps there is more we can do? Remember our research question, for now, is only focused on Manchester. There are some aspects of this data we don’t need.</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08c9fede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08c9fede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Really, we don’t need any data on users outside of Manchester, so we can filter all non-manchester users out by their postcode or city.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Also, while the freetext data is useful to create an indistinguishable dataset, we don’t gain anything at this point from knowing emails and names.</a:t>
            </a:r>
            <a:br>
              <a:rPr lang="en-GB">
                <a:solidFill>
                  <a:schemeClr val="dk1"/>
                </a:solidFill>
              </a:rPr>
            </a:b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4501f32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4501f32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f010f3ba6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f010f3ba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a:solidFill>
                  <a:srgbClr val="595959"/>
                </a:solidFill>
              </a:rPr>
              <a:t>So to summarize that process.</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We generate a new ID of 3000, this could increment but our assumption is that it has to be four digits .</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We have generated a new first and last name using our minds, though we could use a curated internal file, or a data generation library.</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We have made use of these generated first and last names to generate a realistic email address.</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We created a realistic gender, I recommend using a data generation library to do this but be aware of the implications of doing so.</a:t>
            </a:r>
            <a:endParaRPr sz="1400">
              <a:solidFill>
                <a:srgbClr val="595959"/>
              </a:solidFill>
            </a:endParaRPr>
          </a:p>
          <a:p>
            <a:pPr marL="0" lvl="0" indent="0" algn="l" rtl="0">
              <a:lnSpc>
                <a:spcPct val="115000"/>
              </a:lnSpc>
              <a:spcBef>
                <a:spcPts val="1600"/>
              </a:spcBef>
              <a:spcAft>
                <a:spcPts val="1600"/>
              </a:spcAft>
              <a:buNone/>
            </a:pPr>
            <a:r>
              <a:rPr lang="en-GB" sz="1400">
                <a:solidFill>
                  <a:srgbClr val="595959"/>
                </a:solidFill>
              </a:rPr>
              <a:t>Finally we generate a realistic address for this user, restricted to the same top-level postcode.</a:t>
            </a:r>
            <a:endParaRPr sz="1400">
              <a:solidFill>
                <a:srgbClr val="595959"/>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08c9fede2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08c9fede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We could perhaps imply that a first_name implies an age range, ethnicity etc.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Just having knowledge on a user having an email could elicit information about their age, or access to technology.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These are bold assumptions to make and many analysts would refuse to do so, make it clear if you do anything like this, and personally my goal with this work would be to showcase those assumptions and use that to get access to more reliable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Using historic data we could imply the name Georgina has italian heritage, it might however just be a nice name.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Using the ONS baby name explorer we can see the rise in popularity of names for different babies, we can see the name Georgina peaks in use around 20-30 years ago. Again another assumption.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ONS baby name explorer - https://www.ons.gov.uk/peoplepopulationandcommunity/birthsdeathsandmarriages/livebirths/articles/babynamesexplorer/2019-06-07</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08c9fede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d08c9fede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We could showcase these assumptions and use our findings to try to elicit more reliable data. However, the more we assume, the less precise our results, and the less in good faith policy changes informed by this research would be, so let's stick to what we know.</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08c9fede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08c9fede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So finally we have the following. We created a fully synthetic individual,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 have an ID, which won’t serve any purpose in our research.</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gender, we could claim that 100% of the people in Manchester are Female, though we know this is a limitation of our poorly collected census over anything else.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 have coarsened the address to only the top-level postcode, to make sure we only collect Manchester individuals, and plot a population distribution.</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08c9fede2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08c9fede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We’ve been forced to make a lot of assumptions about this data because of the lack of documentation. To name a few,</a:t>
            </a:r>
            <a:endParaRPr/>
          </a:p>
          <a:p>
            <a:pPr marL="914400" lvl="1" indent="-317500" algn="l" rtl="0">
              <a:lnSpc>
                <a:spcPct val="115000"/>
              </a:lnSpc>
              <a:spcBef>
                <a:spcPts val="0"/>
              </a:spcBef>
              <a:spcAft>
                <a:spcPts val="0"/>
              </a:spcAft>
              <a:buClr>
                <a:srgbClr val="595959"/>
              </a:buClr>
              <a:buSzPts val="1400"/>
              <a:buChar char="○"/>
            </a:pPr>
            <a:r>
              <a:rPr lang="en-GB" sz="1400">
                <a:solidFill>
                  <a:srgbClr val="595959"/>
                </a:solidFill>
              </a:rPr>
              <a:t>That F means Female, and M means Male</a:t>
            </a:r>
            <a:endParaRPr sz="1400">
              <a:solidFill>
                <a:srgbClr val="595959"/>
              </a:solidFill>
            </a:endParaRPr>
          </a:p>
          <a:p>
            <a:pPr marL="914400" lvl="1" indent="-317500" algn="l" rtl="0">
              <a:lnSpc>
                <a:spcPct val="115000"/>
              </a:lnSpc>
              <a:spcBef>
                <a:spcPts val="0"/>
              </a:spcBef>
              <a:spcAft>
                <a:spcPts val="0"/>
              </a:spcAft>
              <a:buClr>
                <a:srgbClr val="595959"/>
              </a:buClr>
              <a:buSzPts val="1400"/>
              <a:buChar char="○"/>
            </a:pPr>
            <a:r>
              <a:rPr lang="en-GB" sz="1400">
                <a:solidFill>
                  <a:srgbClr val="595959"/>
                </a:solidFill>
              </a:rPr>
              <a:t>IDs must have 4 digits, and no rows are missing, only 2 in our entire census</a:t>
            </a:r>
            <a:endParaRPr sz="1400">
              <a:solidFill>
                <a:srgbClr val="595959"/>
              </a:solidFill>
            </a:endParaRPr>
          </a:p>
          <a:p>
            <a:pPr marL="914400" lvl="1" indent="-317500" algn="l" rtl="0">
              <a:lnSpc>
                <a:spcPct val="115000"/>
              </a:lnSpc>
              <a:spcBef>
                <a:spcPts val="0"/>
              </a:spcBef>
              <a:spcAft>
                <a:spcPts val="0"/>
              </a:spcAft>
              <a:buClr>
                <a:srgbClr val="595959"/>
              </a:buClr>
              <a:buSzPts val="1400"/>
              <a:buChar char="○"/>
            </a:pPr>
            <a:r>
              <a:rPr lang="en-GB" sz="1400">
                <a:solidFill>
                  <a:srgbClr val="595959"/>
                </a:solidFill>
              </a:rPr>
              <a:t>That only the ID, gender and a coarsened address are needed for our study.</a:t>
            </a:r>
            <a:endParaRPr sz="1400">
              <a:solidFill>
                <a:srgbClr val="595959"/>
              </a:solidFill>
            </a:endParaRPr>
          </a:p>
          <a:p>
            <a:pPr marL="0" lvl="0" indent="0" algn="l" rtl="0">
              <a:lnSpc>
                <a:spcPct val="115000"/>
              </a:lnSpc>
              <a:spcBef>
                <a:spcPts val="1600"/>
              </a:spcBef>
              <a:spcAft>
                <a:spcPts val="1600"/>
              </a:spcAft>
              <a:buNone/>
            </a:pPr>
            <a:r>
              <a:rPr lang="en-GB" sz="1400">
                <a:solidFill>
                  <a:srgbClr val="595959"/>
                </a:solidFill>
              </a:rPr>
              <a:t>The responsibility is on the person generating the synthetic data to document and share these assumptions. Without the context of the original data it can be very difficult to ethically generate more.</a:t>
            </a:r>
            <a:endParaRPr sz="1400">
              <a:solidFill>
                <a:srgbClr val="595959"/>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08c9fede2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08c9fede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a:solidFill>
                  <a:srgbClr val="595959"/>
                </a:solidFill>
              </a:rPr>
              <a:t>To summarize the process of redaction</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We redacted all rows not containing Manchester data, irrelevant to our research</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We redacted the freetext columns, first name, last name and email. While we could imply countless other things we can’t justify keeping them for now.</a:t>
            </a:r>
            <a:endParaRPr sz="1400">
              <a:solidFill>
                <a:srgbClr val="595959"/>
              </a:solidFill>
            </a:endParaRPr>
          </a:p>
          <a:p>
            <a:pPr marL="0" lvl="0" indent="0" algn="l" rtl="0">
              <a:lnSpc>
                <a:spcPct val="115000"/>
              </a:lnSpc>
              <a:spcBef>
                <a:spcPts val="1600"/>
              </a:spcBef>
              <a:spcAft>
                <a:spcPts val="1600"/>
              </a:spcAft>
              <a:buNone/>
            </a:pPr>
            <a:r>
              <a:rPr lang="en-GB" sz="1400">
                <a:solidFill>
                  <a:srgbClr val="595959"/>
                </a:solidFill>
              </a:rPr>
              <a:t>Finally we redacted parts of the address data, leaving only the top-level of the postcode.</a:t>
            </a:r>
            <a:endParaRPr sz="1400">
              <a:solidFill>
                <a:srgbClr val="595959"/>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cf010f3ba6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cf010f3ba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Okay that was a whirlwind!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So now we have seen the general process that goes behind synthesizing and redacting a dataset. Let’s discuss what masking is in more detail, and the advantages and disadvantages behind a variety of methods!</a:t>
            </a:r>
            <a:br>
              <a:rPr lang="en-GB"/>
            </a:b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f010f3ba6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f010f3ba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of the masking methods are summarised as follows:</a:t>
            </a:r>
            <a:endParaRPr/>
          </a:p>
          <a:p>
            <a:pPr marL="0" lvl="0" indent="0" algn="l" rtl="0">
              <a:spcBef>
                <a:spcPts val="0"/>
              </a:spcBef>
              <a:spcAft>
                <a:spcPts val="0"/>
              </a:spcAft>
              <a:buNone/>
            </a:pPr>
            <a:r>
              <a:rPr lang="en-GB"/>
              <a:t>Substitution - this involves replacing data with data from a curated source, this might be a simple text file of names, randomly generated numbers or even the use of a sophisticated data generation library.</a:t>
            </a:r>
            <a:endParaRPr/>
          </a:p>
          <a:p>
            <a:pPr marL="0" lvl="0" indent="0" algn="l" rtl="0">
              <a:spcBef>
                <a:spcPts val="0"/>
              </a:spcBef>
              <a:spcAft>
                <a:spcPts val="0"/>
              </a:spcAft>
              <a:buNone/>
            </a:pPr>
            <a:r>
              <a:rPr lang="en-GB"/>
              <a:t>Shuffling - this involves randomly changing the order values appear in columns, using real user data, but mixing it up.</a:t>
            </a:r>
            <a:endParaRPr/>
          </a:p>
          <a:p>
            <a:pPr marL="0" lvl="0" indent="0" algn="l" rtl="0">
              <a:spcBef>
                <a:spcPts val="0"/>
              </a:spcBef>
              <a:spcAft>
                <a:spcPts val="0"/>
              </a:spcAft>
              <a:buNone/>
            </a:pPr>
            <a:r>
              <a:rPr lang="en-GB"/>
              <a:t>Variance - adding or removing small amounts of noise to numeric values</a:t>
            </a:r>
            <a:endParaRPr/>
          </a:p>
          <a:p>
            <a:pPr marL="0" lvl="0" indent="0" algn="l" rtl="0">
              <a:spcBef>
                <a:spcPts val="0"/>
              </a:spcBef>
              <a:spcAft>
                <a:spcPts val="0"/>
              </a:spcAft>
              <a:buNone/>
            </a:pPr>
            <a:r>
              <a:rPr lang="en-GB"/>
              <a:t>Encryption - using any encryption technique to translate data into nonsense values, with the decryption key we can return to original values.</a:t>
            </a:r>
            <a:endParaRPr/>
          </a:p>
          <a:p>
            <a:pPr marL="0" lvl="0" indent="0" algn="l" rtl="0">
              <a:spcBef>
                <a:spcPts val="0"/>
              </a:spcBef>
              <a:spcAft>
                <a:spcPts val="0"/>
              </a:spcAft>
              <a:buNone/>
            </a:pPr>
            <a:r>
              <a:rPr lang="en-GB"/>
              <a:t>Scrambling - rearranging the order of characters, using real data.</a:t>
            </a:r>
            <a:endParaRPr/>
          </a:p>
          <a:p>
            <a:pPr marL="0" lvl="0" indent="0" algn="l" rtl="0">
              <a:spcBef>
                <a:spcPts val="0"/>
              </a:spcBef>
              <a:spcAft>
                <a:spcPts val="0"/>
              </a:spcAft>
              <a:buNone/>
            </a:pPr>
            <a:r>
              <a:rPr lang="en-GB"/>
              <a:t>Nulling out - replacing data with clear null values</a:t>
            </a:r>
            <a:endParaRPr/>
          </a:p>
          <a:p>
            <a:pPr marL="0" lvl="0" indent="0" algn="l" rtl="0">
              <a:spcBef>
                <a:spcPts val="0"/>
              </a:spcBef>
              <a:spcAft>
                <a:spcPts val="0"/>
              </a:spcAft>
              <a:buNone/>
            </a:pPr>
            <a:r>
              <a:rPr lang="en-GB"/>
              <a:t>Masking out - replacing data with clear fake values such as “FIRST NAME” or “XXXX”</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cf010f3ba6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cf010f3ba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Of these techniques I would say that Encryption, Nulling out, Masking out and Substitution are the only values which might be appropriate to share. Again this depends heavily on your data provider.</a:t>
            </a:r>
            <a:endParaRPr/>
          </a:p>
          <a:p>
            <a:pPr marL="0" lvl="0" indent="0" algn="l" rtl="0">
              <a:spcBef>
                <a:spcPts val="0"/>
              </a:spcBef>
              <a:spcAft>
                <a:spcPts val="0"/>
              </a:spcAft>
              <a:buNone/>
            </a:pPr>
            <a:endParaRPr/>
          </a:p>
          <a:p>
            <a:pPr marL="0" lvl="0" indent="0" algn="l" rtl="0">
              <a:spcBef>
                <a:spcPts val="0"/>
              </a:spcBef>
              <a:spcAft>
                <a:spcPts val="0"/>
              </a:spcAft>
              <a:buNone/>
            </a:pPr>
            <a:r>
              <a:rPr lang="en-GB"/>
              <a:t> But let’s go into more detail on each of these techniques.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f010f3ba6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cf010f3ba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to start we have substitution. Personally I believe this to be the best form of masking you can do, when done right there should be no personal data, your data should be indistinguishable from real data. While it is a technical process I think you get the most value for your time with this.</a:t>
            </a:r>
            <a:endParaRPr/>
          </a:p>
          <a:p>
            <a:pPr marL="0" lvl="0" indent="0" algn="l" rtl="0">
              <a:spcBef>
                <a:spcPts val="0"/>
              </a:spcBef>
              <a:spcAft>
                <a:spcPts val="0"/>
              </a:spcAft>
              <a:buNone/>
            </a:pPr>
            <a:r>
              <a:rPr lang="en-GB"/>
              <a:t>You could do this in Excel, but personally I would go for a programming approach to generate the data we need using a Data generation library.</a:t>
            </a:r>
            <a:endParaRPr/>
          </a:p>
          <a:p>
            <a:pPr marL="0" lvl="0" indent="0" algn="l" rtl="0">
              <a:spcBef>
                <a:spcPts val="0"/>
              </a:spcBef>
              <a:spcAft>
                <a:spcPts val="0"/>
              </a:spcAft>
              <a:buNone/>
            </a:pPr>
            <a:r>
              <a:rPr lang="en-GB"/>
              <a:t>The source of these substitutions could be a curated spreadsheet of fake data, randomly generate values, or connected values using a data generation tool like Mockaroo or Faker.</a:t>
            </a:r>
            <a:endParaRPr/>
          </a:p>
          <a:p>
            <a:pPr marL="0" lvl="0" indent="0" algn="l" rtl="0">
              <a:spcBef>
                <a:spcPts val="0"/>
              </a:spcBef>
              <a:spcAft>
                <a:spcPts val="0"/>
              </a:spcAft>
              <a:buNone/>
            </a:pPr>
            <a:endParaRPr/>
          </a:p>
          <a:p>
            <a:pPr marL="0" lvl="0" indent="0" algn="l" rtl="0">
              <a:spcBef>
                <a:spcPts val="0"/>
              </a:spcBef>
              <a:spcAft>
                <a:spcPts val="0"/>
              </a:spcAft>
              <a:buNone/>
            </a:pPr>
            <a:r>
              <a:rPr lang="en-GB"/>
              <a:t>In this example table we have two users</a:t>
            </a:r>
            <a:endParaRPr/>
          </a:p>
          <a:p>
            <a:pPr marL="0" lvl="0" indent="0" algn="l" rtl="0">
              <a:spcBef>
                <a:spcPts val="0"/>
              </a:spcBef>
              <a:spcAft>
                <a:spcPts val="0"/>
              </a:spcAft>
              <a:buNone/>
            </a:pPr>
            <a:r>
              <a:rPr lang="en-GB"/>
              <a:t>Grazia Midden - age 24 and Andy Otto - age 45</a:t>
            </a:r>
            <a:endParaRPr/>
          </a:p>
          <a:p>
            <a:pPr marL="0" lvl="0" indent="0" algn="l" rtl="0">
              <a:spcBef>
                <a:spcPts val="0"/>
              </a:spcBef>
              <a:spcAft>
                <a:spcPts val="0"/>
              </a:spcAft>
              <a:buNone/>
            </a:pPr>
            <a:r>
              <a:rPr lang="en-GB"/>
              <a:t>In substitution we use a curated source with realistic names and connected data, for simplicity's sake let’s ignore any correlation between names and ages. We substitute in the new names Andy Dufrens and Joseph Allen. Yes the ages are still there, but realistically these ages blend in with thousands of similar individuals. Used in combination with a variance based method to adjust numerical values we have a good solution to data masking 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f010f3ba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f010f3b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Hello everyone and welcome to this UK Data Service Webinar, Synthetic Data - Redaction &amp; Masking</a:t>
            </a:r>
            <a:endParaRPr/>
          </a:p>
          <a:p>
            <a:pPr marL="0" lvl="0" indent="0" algn="l" rtl="0">
              <a:spcBef>
                <a:spcPts val="0"/>
              </a:spcBef>
              <a:spcAft>
                <a:spcPts val="0"/>
              </a:spcAft>
              <a:buNone/>
            </a:pPr>
            <a:endParaRPr/>
          </a:p>
          <a:p>
            <a:pPr marL="0" lvl="0" indent="0" algn="l" rtl="0">
              <a:spcBef>
                <a:spcPts val="0"/>
              </a:spcBef>
              <a:spcAft>
                <a:spcPts val="0"/>
              </a:spcAft>
              <a:buNone/>
            </a:pPr>
            <a:r>
              <a:rPr lang="en-GB"/>
              <a:t>I am Joseph Allen, a Research Associate with the UKDS in the University of Manchester.</a:t>
            </a:r>
            <a:endParaRPr/>
          </a:p>
          <a:p>
            <a:pPr marL="0" lvl="0" indent="0" algn="l" rtl="0">
              <a:spcBef>
                <a:spcPts val="0"/>
              </a:spcBef>
              <a:spcAft>
                <a:spcPts val="0"/>
              </a:spcAft>
              <a:buNone/>
            </a:pPr>
            <a:endParaRPr/>
          </a:p>
          <a:p>
            <a:pPr marL="0" lvl="0" indent="0" algn="l" rtl="0">
              <a:spcBef>
                <a:spcPts val="0"/>
              </a:spcBef>
              <a:spcAft>
                <a:spcPts val="0"/>
              </a:spcAft>
              <a:buNone/>
            </a:pPr>
            <a:r>
              <a:rPr lang="en-GB"/>
              <a:t>Thank you all for coming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f010f3ba6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f010f3ba6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Shuffling refers to changing the order of values in columns. Because we use real data here we aren’t protecting individuals as much as we should. Under GDPR a real name, alone, is still a personal identifier even though the remaining data is not connected.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Depending on your shuffling technique, some rows may contain the same data they started with, this can be avoided but it it requires more technical work.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Personally I believe if you’re capable of doing this, you should using the substitution method instead.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our example all this means is we swap our two names around, so while there is no real individual called Grazia Midden, age 45 we are still showing that we have a Grazia Midden’s data.</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cf010f3ba6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cf010f3ba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Variance based methods involve adding or removing a random value to numeric data. We lose some precision here which can potentially have knock on effects if we plan to use machine learning in this project. Our general trends may appear to remain the same. We have a trade-off between privacy and analysis that will always be context-dependent.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While we could apply this to any numeric or ordinal data, it makes less sense with freetext and categorical columns which often contain more dangerous personal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this example we simply add a number from -2 to +2 to each age. While we still know the names, and could still make true statements like “Grazia is younger than Andy” we aren’t protecting much here. Used in combination with Substitution to resolve privacy concerns this is a practical masking method.</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f010f3ba6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cf010f3ba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In encryption methods we can use any modern encryption algorithm to convert our data into an unreadable form. This will normally turn our data into some unreadable nonsense, meaning we can distinguish something isn’t valid here. As this real data ideally can only be cracked using our decryption method we should be safe to share it externally. We do have to ask though, what is the point of doing this? Why use encrypted data when a substitution could be reasonable, and have more benefits?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One benefit is that for compliance sake, if we do get a request to destroy this data, simply deleting the single decrpytion key, rather than tracking down files could be enough to ensure this data becomes valueless.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this example we are applying some encryption to our names, they don’t look like names anymore and I would worry that names containing these special characters might break some processing we do on these names internally.</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f010f3ba6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cf010f3ba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Scrambling involves randomly rearranging the characters in a string. Similar to Shuffling there are cases here where data could be almost identical post-scramble. If Joseph became Josehp you’d probably be able to crack this scramble.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Also there are countless anagram solvers that could make short work of this.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Since it’s potentially reversible, the data doesn’t look real, and this requires technical skills I would strongly suggest something using substitution instead.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our example below we can see that while the names are scramble, capital letters, and space characters could give us extra clues to the original format of the name. Putting ZaariG into and anagram solver gave me 10 results and one was the correct name. Not great. Again i’d recommend substitution over this.</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cf010f3ba6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cf010f3ba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Nulling out refers to replacing entire pieces of data with a clear NULL value, showing that this data exists in a full dataset, but has been intentionally removed for this purpose. A benefit here is that an analyst could speculate on what these columns could add and use this as the foundation of a research question. We could see this as a slight benefit over full redaction of a column.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can be done in Excel, but may require something more powerful if the dataset is large enough.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Again in our toy example you can see i’ve replaced the names with a large and obvious NULL value, if I had documentation I would make it clear these have been removed.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potential problem with this method is that we are signalling with these Null values, assuming there aren’t actually null values in a dataset. Those of you that have dived into any large dataset will know there are frequently mistakes, missing data and more. Our null values might not stand out as proudly as we expect, this is why I prefer the masking out method.</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cf010f3ba6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cf010f3ba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Masking out refers to replacing parts of the data with obviously fake data.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could be replacing every bit of data with a nonsense string, but often we use some clear fake data allowing us to showcase that this data is not null intentionally. For example we may simply use the data attribute like AGE, NAME, GENDER to show what was there. It’s also important we document that we have done this!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relatable example of this might be when your card details are shown in bank statements or online purchases. Often the car number is shown as three groups of 4 X’s, mimicking the structure of a card number, but still revealing the last 4 digits. This is safe enough to display without risking your bank account.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our example dataset we might simply replace our Names, with the large word NAME, and document that we have done this. I prefer this option to flat out redaction or nulling out as we retain some context.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cf010f3ba6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cf010f3ba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here we recap all of these methods. I won’t go through them all again but I reiterate if you are going to go to the the extent of creating synthetic data, avoid the methods that don’t give you anonymity for privacy reasons. Try to keep context where you can and use methods which generate indistinguishable data.</a:t>
            </a:r>
            <a:endParaRPr/>
          </a:p>
          <a:p>
            <a:pPr marL="0" lvl="0" indent="0" algn="l" rtl="0">
              <a:spcBef>
                <a:spcPts val="0"/>
              </a:spcBef>
              <a:spcAft>
                <a:spcPts val="0"/>
              </a:spcAft>
              <a:buNone/>
            </a:pPr>
            <a:endParaRPr/>
          </a:p>
          <a:p>
            <a:pPr marL="0" lvl="0" indent="0" algn="l" rtl="0">
              <a:spcBef>
                <a:spcPts val="0"/>
              </a:spcBef>
              <a:spcAft>
                <a:spcPts val="0"/>
              </a:spcAft>
              <a:buNone/>
            </a:pPr>
            <a:r>
              <a:rPr lang="en-GB"/>
              <a:t>If you are proficient in Excel or a programming language, </a:t>
            </a:r>
            <a:endParaRPr/>
          </a:p>
          <a:p>
            <a:pPr marL="0" lvl="0" indent="0" algn="l" rtl="0">
              <a:spcBef>
                <a:spcPts val="0"/>
              </a:spcBef>
              <a:spcAft>
                <a:spcPts val="0"/>
              </a:spcAft>
              <a:buNone/>
            </a:pPr>
            <a:r>
              <a:rPr lang="en-GB"/>
              <a:t>My recommendation for a dataset would be to apply substitution or Masking out to all protected fields, or fields connected to protected fields. Add in a light amount of variance to any numeric data, and perhaps to ordinal data if you have it carefully. Keep this amount small as it will affect any analysis performed.</a:t>
            </a:r>
            <a:endParaRPr/>
          </a:p>
          <a:p>
            <a:pPr marL="0" lvl="0" indent="0" algn="l" rtl="0">
              <a:spcBef>
                <a:spcPts val="0"/>
              </a:spcBef>
              <a:spcAft>
                <a:spcPts val="0"/>
              </a:spcAft>
              <a:buNone/>
            </a:pPr>
            <a:endParaRPr/>
          </a:p>
          <a:p>
            <a:pPr marL="0" lvl="0" indent="0" algn="l" rtl="0">
              <a:spcBef>
                <a:spcPts val="0"/>
              </a:spcBef>
              <a:spcAft>
                <a:spcPts val="0"/>
              </a:spcAft>
              <a:buNone/>
            </a:pPr>
            <a:r>
              <a:rPr lang="en-GB"/>
              <a:t>If you aren’t too confident here i’d suggest simply Nulling out protected fields, we covered these in the first webinar.</a:t>
            </a:r>
            <a:endParaRPr/>
          </a:p>
          <a:p>
            <a:pPr marL="0" lvl="0" indent="0" algn="l" rtl="0">
              <a:spcBef>
                <a:spcPts val="0"/>
              </a:spcBef>
              <a:spcAft>
                <a:spcPts val="0"/>
              </a:spcAft>
              <a:buNone/>
            </a:pPr>
            <a:endParaRPr/>
          </a:p>
          <a:p>
            <a:pPr marL="0" lvl="0" indent="0" algn="l" rtl="0">
              <a:spcBef>
                <a:spcPts val="0"/>
              </a:spcBef>
              <a:spcAft>
                <a:spcPts val="0"/>
              </a:spcAft>
              <a:buNone/>
            </a:pPr>
            <a:r>
              <a:rPr lang="en-GB"/>
              <a:t>I strongly suggest you avoid scrambling, or shuffling.</a:t>
            </a:r>
            <a:endParaRPr/>
          </a:p>
          <a:p>
            <a:pPr marL="0" lvl="0" indent="0" algn="l" rtl="0">
              <a:spcBef>
                <a:spcPts val="0"/>
              </a:spcBef>
              <a:spcAft>
                <a:spcPts val="0"/>
              </a:spcAft>
              <a:buNone/>
            </a:pPr>
            <a:endParaRPr/>
          </a:p>
          <a:p>
            <a:pPr marL="0" lvl="0" indent="0" algn="l" rtl="0">
              <a:spcBef>
                <a:spcPts val="0"/>
              </a:spcBef>
              <a:spcAft>
                <a:spcPts val="0"/>
              </a:spcAft>
              <a:buNone/>
            </a:pPr>
            <a:r>
              <a:rPr lang="en-GB"/>
              <a:t>Encryption can be a fantastic option for GDPR compliance, but be aware if you are beholden to any other legally binding data providers!</a:t>
            </a:r>
            <a:endParaRPr/>
          </a:p>
          <a:p>
            <a:pPr marL="0" lvl="0" indent="0" algn="l" rtl="0">
              <a:spcBef>
                <a:spcPts val="0"/>
              </a:spcBef>
              <a:spcAft>
                <a:spcPts val="0"/>
              </a:spcAft>
              <a:buNone/>
            </a:pPr>
            <a:endParaRPr/>
          </a:p>
          <a:p>
            <a:pPr marL="0" lvl="0" indent="0" algn="l" rtl="0">
              <a:spcBef>
                <a:spcPts val="0"/>
              </a:spcBef>
              <a:spcAft>
                <a:spcPts val="0"/>
              </a:spcAft>
              <a:buNone/>
            </a:pPr>
            <a:r>
              <a:rPr lang="en-GB"/>
              <a:t>Whatever process you do choose please document your methods to protect yourself. And always check with your data provider whether you are allowed to do this work with your data, they may be grateful, but they may also be concerned you are breaking the terms agreed to.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cf010f3ba6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cf010f3ba6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we are done with Masking!</a:t>
            </a:r>
            <a:endParaRPr/>
          </a:p>
          <a:p>
            <a:pPr marL="0" lvl="0" indent="0" algn="l" rtl="0">
              <a:spcBef>
                <a:spcPts val="0"/>
              </a:spcBef>
              <a:spcAft>
                <a:spcPts val="0"/>
              </a:spcAft>
              <a:buNone/>
            </a:pPr>
            <a:endParaRPr/>
          </a:p>
          <a:p>
            <a:pPr marL="0" lvl="0" indent="0" algn="l" rtl="0">
              <a:spcBef>
                <a:spcPts val="0"/>
              </a:spcBef>
              <a:spcAft>
                <a:spcPts val="0"/>
              </a:spcAft>
              <a:buNone/>
            </a:pPr>
            <a:r>
              <a:rPr lang="en-GB"/>
              <a:t>Next we move onto Redaction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f010f3ba6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cf010f3ba6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may be familiar with the media presented redaction, where documents are manually scraped and restricted information is painted over with a black pen. Often here entire sentences are redacted and the general context of a document is lost.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Image source</a:t>
            </a:r>
            <a:endParaRPr>
              <a:solidFill>
                <a:schemeClr val="dk1"/>
              </a:solidFill>
            </a:endParaRPr>
          </a:p>
          <a:p>
            <a:pPr marL="0" lvl="0" indent="0" algn="l" rtl="0">
              <a:spcBef>
                <a:spcPts val="0"/>
              </a:spcBef>
              <a:spcAft>
                <a:spcPts val="0"/>
              </a:spcAft>
              <a:buClr>
                <a:schemeClr val="dk1"/>
              </a:buClr>
              <a:buSzPts val="1100"/>
              <a:buFont typeface="Arial"/>
              <a:buNone/>
            </a:pPr>
            <a:r>
              <a:rPr lang="en-GB" u="sng">
                <a:solidFill>
                  <a:srgbClr val="0097A7"/>
                </a:solidFill>
                <a:hlinkClick r:id="rId3">
                  <a:extLst>
                    <a:ext uri="{A12FA001-AC4F-418D-AE19-62706E023703}">
                      <ahyp:hlinkClr xmlns:ahyp="http://schemas.microsoft.com/office/drawing/2018/hyperlinkcolor" val="tx"/>
                    </a:ext>
                  </a:extLst>
                </a:hlinkClick>
              </a:rPr>
              <a:t>https://towardsdatascience.com/revolutionising-redaction-my-final-year-project-fe664e28ef84</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f010f3ba6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f010f3ba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When we talk about redaction in data synthesis we refer generally to any process where we remove sensitive data from our dataset. This could be removing sensitive records or a set of columns.</a:t>
            </a:r>
            <a:endParaRPr/>
          </a:p>
          <a:p>
            <a:pPr marL="0" lvl="0" indent="0" algn="l" rtl="0">
              <a:spcBef>
                <a:spcPts val="0"/>
              </a:spcBef>
              <a:spcAft>
                <a:spcPts val="0"/>
              </a:spcAft>
              <a:buNone/>
            </a:pPr>
            <a:endParaRPr/>
          </a:p>
          <a:p>
            <a:pPr marL="0" lvl="0" indent="0" algn="l" rtl="0">
              <a:spcBef>
                <a:spcPts val="0"/>
              </a:spcBef>
              <a:spcAft>
                <a:spcPts val="0"/>
              </a:spcAft>
              <a:buNone/>
            </a:pPr>
            <a:r>
              <a:rPr lang="en-GB"/>
              <a:t>We might want to remove particular rows from our dataset as they may be too sensitive, for example we may not want to present the locations of our military bases and hospitals in a dataset of an active warzone.</a:t>
            </a:r>
            <a:endParaRPr/>
          </a:p>
          <a:p>
            <a:pPr marL="0" lvl="0" indent="0" algn="l" rtl="0">
              <a:spcBef>
                <a:spcPts val="0"/>
              </a:spcBef>
              <a:spcAft>
                <a:spcPts val="0"/>
              </a:spcAft>
              <a:buNone/>
            </a:pPr>
            <a:endParaRPr/>
          </a:p>
          <a:p>
            <a:pPr marL="0" lvl="0" indent="0" algn="l" rtl="0">
              <a:spcBef>
                <a:spcPts val="0"/>
              </a:spcBef>
              <a:spcAft>
                <a:spcPts val="0"/>
              </a:spcAft>
              <a:buNone/>
            </a:pPr>
            <a:r>
              <a:rPr lang="en-GB"/>
              <a:t>We also might need to redact a record as the nature of an outlier might be so extreme, that the outlier itself becomes a personal identifier and is therefore protected under GDPR.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f134bf3e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f134bf3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595959"/>
                </a:solidFill>
              </a:rPr>
              <a:t>Last webinar</a:t>
            </a:r>
            <a:endParaRPr sz="1600">
              <a:solidFill>
                <a:srgbClr val="595959"/>
              </a:solidFill>
            </a:endParaRPr>
          </a:p>
          <a:p>
            <a:pPr marL="0" lvl="0" indent="0" algn="l" rtl="0">
              <a:spcBef>
                <a:spcPts val="0"/>
              </a:spcBef>
              <a:spcAft>
                <a:spcPts val="0"/>
              </a:spcAft>
              <a:buNone/>
            </a:pPr>
            <a:endParaRPr sz="1600">
              <a:solidFill>
                <a:srgbClr val="595959"/>
              </a:solidFill>
            </a:endParaRPr>
          </a:p>
          <a:p>
            <a:pPr marL="0" lvl="0" indent="0" algn="l" rtl="0">
              <a:spcBef>
                <a:spcPts val="0"/>
              </a:spcBef>
              <a:spcAft>
                <a:spcPts val="0"/>
              </a:spcAft>
              <a:buNone/>
            </a:pPr>
            <a:r>
              <a:rPr lang="en-GB" sz="1600">
                <a:solidFill>
                  <a:srgbClr val="595959"/>
                </a:solidFill>
              </a:rPr>
              <a:t>In our last webinar we covered</a:t>
            </a:r>
            <a:endParaRPr sz="1600">
              <a:solidFill>
                <a:srgbClr val="595959"/>
              </a:solidFill>
            </a:endParaRPr>
          </a:p>
          <a:p>
            <a:pPr marL="457200" lvl="0" indent="-330200" algn="l" rtl="0">
              <a:spcBef>
                <a:spcPts val="0"/>
              </a:spcBef>
              <a:spcAft>
                <a:spcPts val="0"/>
              </a:spcAft>
              <a:buClr>
                <a:srgbClr val="595959"/>
              </a:buClr>
              <a:buSzPts val="1600"/>
              <a:buChar char="-"/>
            </a:pPr>
            <a:r>
              <a:rPr lang="en-GB" sz="1600">
                <a:solidFill>
                  <a:srgbClr val="595959"/>
                </a:solidFill>
              </a:rPr>
              <a:t>What synthetic data is</a:t>
            </a:r>
            <a:endParaRPr sz="1600">
              <a:solidFill>
                <a:srgbClr val="595959"/>
              </a:solidFill>
            </a:endParaRPr>
          </a:p>
          <a:p>
            <a:pPr marL="457200" lvl="0" indent="-330200" algn="l" rtl="0">
              <a:spcBef>
                <a:spcPts val="0"/>
              </a:spcBef>
              <a:spcAft>
                <a:spcPts val="0"/>
              </a:spcAft>
              <a:buClr>
                <a:srgbClr val="595959"/>
              </a:buClr>
              <a:buSzPts val="1600"/>
              <a:buChar char="-"/>
            </a:pPr>
            <a:r>
              <a:rPr lang="en-GB" sz="1600">
                <a:solidFill>
                  <a:srgbClr val="595959"/>
                </a:solidFill>
              </a:rPr>
              <a:t>Why should we make synthetic data</a:t>
            </a:r>
            <a:endParaRPr sz="1600">
              <a:solidFill>
                <a:srgbClr val="595959"/>
              </a:solidFill>
            </a:endParaRPr>
          </a:p>
          <a:p>
            <a:pPr marL="457200" lvl="0" indent="-330200" algn="l" rtl="0">
              <a:spcBef>
                <a:spcPts val="0"/>
              </a:spcBef>
              <a:spcAft>
                <a:spcPts val="0"/>
              </a:spcAft>
              <a:buClr>
                <a:srgbClr val="595959"/>
              </a:buClr>
              <a:buSzPts val="1600"/>
              <a:buChar char="-"/>
            </a:pPr>
            <a:r>
              <a:rPr lang="en-GB" sz="1600">
                <a:solidFill>
                  <a:srgbClr val="595959"/>
                </a:solidFill>
              </a:rPr>
              <a:t>What are the benefits and purposes of synthetic data</a:t>
            </a:r>
            <a:endParaRPr sz="1600">
              <a:solidFill>
                <a:srgbClr val="595959"/>
              </a:solidFill>
            </a:endParaRPr>
          </a:p>
          <a:p>
            <a:pPr marL="457200" lvl="0" indent="-330200" algn="l" rtl="0">
              <a:spcBef>
                <a:spcPts val="0"/>
              </a:spcBef>
              <a:spcAft>
                <a:spcPts val="0"/>
              </a:spcAft>
              <a:buClr>
                <a:srgbClr val="595959"/>
              </a:buClr>
              <a:buSzPts val="1600"/>
              <a:buChar char="-"/>
            </a:pPr>
            <a:r>
              <a:rPr lang="en-GB" sz="1600">
                <a:solidFill>
                  <a:srgbClr val="595959"/>
                </a:solidFill>
              </a:rPr>
              <a:t>And finally we covered the features of these different forms of data.</a:t>
            </a:r>
            <a:endParaRPr sz="1600">
              <a:solidFill>
                <a:srgbClr val="595959"/>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Stas Knop</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solidFill>
                <a:schemeClr val="dk1"/>
              </a:solidFill>
            </a:endParaRPr>
          </a:p>
          <a:p>
            <a:pPr marL="0" lvl="0" indent="0" algn="l" rtl="0">
              <a:spcBef>
                <a:spcPts val="0"/>
              </a:spcBef>
              <a:spcAft>
                <a:spcPts val="0"/>
              </a:spcAft>
              <a:buNone/>
            </a:pPr>
            <a:endParaRPr sz="1600">
              <a:solidFill>
                <a:srgbClr val="595959"/>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f010f3ba6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f010f3b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There are now online tools and published methods to automate the redaction process. </a:t>
            </a:r>
            <a:endParaRPr/>
          </a:p>
          <a:p>
            <a:pPr marL="0" lvl="0" indent="0" algn="l" rtl="0">
              <a:spcBef>
                <a:spcPts val="0"/>
              </a:spcBef>
              <a:spcAft>
                <a:spcPts val="0"/>
              </a:spcAft>
              <a:buNone/>
            </a:pPr>
            <a:endParaRPr/>
          </a:p>
          <a:p>
            <a:pPr marL="0" lvl="0" indent="0" algn="l" rtl="0">
              <a:spcBef>
                <a:spcPts val="0"/>
              </a:spcBef>
              <a:spcAft>
                <a:spcPts val="0"/>
              </a:spcAft>
              <a:buNone/>
            </a:pPr>
            <a:r>
              <a:rPr lang="en-GB"/>
              <a:t>These involve uploading our documents, running a model trained on the specific language of that document, and returning the redacted document.</a:t>
            </a:r>
            <a:endParaRPr/>
          </a:p>
          <a:p>
            <a:pPr marL="0" lvl="0" indent="0" algn="l" rtl="0">
              <a:spcBef>
                <a:spcPts val="0"/>
              </a:spcBef>
              <a:spcAft>
                <a:spcPts val="0"/>
              </a:spcAft>
              <a:buNone/>
            </a:pPr>
            <a:r>
              <a:rPr lang="en-GB"/>
              <a:t>We could replace the redactions with a relevant term so the context is not entirely lost. </a:t>
            </a:r>
            <a:endParaRPr/>
          </a:p>
          <a:p>
            <a:pPr marL="0" lvl="0" indent="0" algn="l" rtl="0">
              <a:spcBef>
                <a:spcPts val="0"/>
              </a:spcBef>
              <a:spcAft>
                <a:spcPts val="0"/>
              </a:spcAft>
              <a:buNone/>
            </a:pPr>
            <a:r>
              <a:rPr lang="en-GB"/>
              <a:t>We can also review these redacted documents to see if our model needs extra training, or there are any edge cases we have missed.</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a:t>
            </a:r>
            <a:endParaRPr/>
          </a:p>
          <a:p>
            <a:pPr marL="0" lvl="0" indent="0" algn="l" rtl="0">
              <a:spcBef>
                <a:spcPts val="0"/>
              </a:spcBef>
              <a:spcAft>
                <a:spcPts val="0"/>
              </a:spcAft>
              <a:buNone/>
            </a:pPr>
            <a:r>
              <a:rPr lang="en-GB"/>
              <a:t>https://towardsdatascience.com/revolutionising-redaction-my-final-year-project-fe664e28ef84</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f010f3ba6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f010f3ba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we have an example output from such an online tool. We can see the bank name, logo, customer details, dates and amounts have all been redacted. Though the privacy here would be well protected, what is the point of holding a document with almost no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GB"/>
              <a:t>As we discussed in the last webinar what we choose to redact is heavily context dependent. </a:t>
            </a:r>
            <a:endParaRPr/>
          </a:p>
          <a:p>
            <a:pPr marL="0" lvl="0" indent="0" algn="l" rtl="0">
              <a:spcBef>
                <a:spcPts val="0"/>
              </a:spcBef>
              <a:spcAft>
                <a:spcPts val="0"/>
              </a:spcAft>
              <a:buNone/>
            </a:pPr>
            <a:r>
              <a:rPr lang="en-GB"/>
              <a:t>For example the question “How did personal savings change over 2020?” Might warrant us storing the end balance of this account, but we definitely don’t need the customers name or address.</a:t>
            </a:r>
            <a:br>
              <a:rPr lang="en-GB"/>
            </a:br>
            <a:br>
              <a:rPr lang="en-GB"/>
            </a:br>
            <a:endParaRPr/>
          </a:p>
          <a:p>
            <a:pPr marL="0" lvl="0" indent="0" algn="l" rtl="0">
              <a:spcBef>
                <a:spcPts val="0"/>
              </a:spcBef>
              <a:spcAft>
                <a:spcPts val="0"/>
              </a:spcAft>
              <a:buNone/>
            </a:pPr>
            <a:r>
              <a:rPr lang="en-GB"/>
              <a:t>Image source https://redacted.ai/document/-MRyyoa6DJigflD5_rqy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f134bf3e3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f134bf3e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So before we get into a redaction example, I want to ask you all how many sisters you have! We won’t be holding this data or anything like that, this is an optional survey if you don’t wish to answer.</a:t>
            </a: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REFLECT ON RESULTS.</a:t>
            </a: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rahajengmrlt</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f010f3ba6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f010f3ba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an example, let’s say we have a table of data on four students in a class together.</a:t>
            </a:r>
            <a:endParaRPr/>
          </a:p>
          <a:p>
            <a:pPr marL="0" lvl="0" indent="0" algn="l" rtl="0">
              <a:spcBef>
                <a:spcPts val="0"/>
              </a:spcBef>
              <a:spcAft>
                <a:spcPts val="0"/>
              </a:spcAft>
              <a:buNone/>
            </a:pPr>
            <a:endParaRPr/>
          </a:p>
          <a:p>
            <a:pPr marL="0" lvl="0" indent="0" algn="l" rtl="0">
              <a:spcBef>
                <a:spcPts val="0"/>
              </a:spcBef>
              <a:spcAft>
                <a:spcPts val="0"/>
              </a:spcAft>
              <a:buNone/>
            </a:pPr>
            <a:r>
              <a:rPr lang="en-GB"/>
              <a:t>Our first student has an average B grade, and 1 sister.</a:t>
            </a:r>
            <a:endParaRPr/>
          </a:p>
          <a:p>
            <a:pPr marL="0" lvl="0" indent="0" algn="l" rtl="0">
              <a:spcBef>
                <a:spcPts val="0"/>
              </a:spcBef>
              <a:spcAft>
                <a:spcPts val="0"/>
              </a:spcAft>
              <a:buNone/>
            </a:pPr>
            <a:r>
              <a:rPr lang="en-GB"/>
              <a:t>Our second has an average A grade and 2 sisters.</a:t>
            </a:r>
            <a:br>
              <a:rPr lang="en-GB"/>
            </a:br>
            <a:r>
              <a:rPr lang="en-GB"/>
              <a:t>Our 3rd has an average A grade and 11 sisters.</a:t>
            </a:r>
            <a:endParaRPr/>
          </a:p>
          <a:p>
            <a:pPr marL="0" lvl="0" indent="0" algn="l" rtl="0">
              <a:spcBef>
                <a:spcPts val="0"/>
              </a:spcBef>
              <a:spcAft>
                <a:spcPts val="0"/>
              </a:spcAft>
              <a:buNone/>
            </a:pPr>
            <a:r>
              <a:rPr lang="en-GB"/>
              <a:t>Our fourth has an average B grade and 1 sister.</a:t>
            </a:r>
            <a:endParaRPr/>
          </a:p>
          <a:p>
            <a:pPr marL="0" lvl="0" indent="0" algn="l" rtl="0">
              <a:spcBef>
                <a:spcPts val="0"/>
              </a:spcBef>
              <a:spcAft>
                <a:spcPts val="0"/>
              </a:spcAft>
              <a:buNone/>
            </a:pPr>
            <a:endParaRPr/>
          </a:p>
          <a:p>
            <a:pPr marL="0" lvl="0" indent="0" algn="l" rtl="0">
              <a:spcBef>
                <a:spcPts val="0"/>
              </a:spcBef>
              <a:spcAft>
                <a:spcPts val="0"/>
              </a:spcAft>
              <a:buNone/>
            </a:pPr>
            <a:r>
              <a:rPr lang="en-GB"/>
              <a:t>Which of these students could potentially be uniquely identified, even with this limited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ADD Poll Number of sisters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f010f3ba6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f010f3ba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your answer was student 3, you’re correct!</a:t>
            </a:r>
            <a:endParaRPr/>
          </a:p>
          <a:p>
            <a:pPr marL="0" lvl="0" indent="0" algn="l" rtl="0">
              <a:spcBef>
                <a:spcPts val="0"/>
              </a:spcBef>
              <a:spcAft>
                <a:spcPts val="0"/>
              </a:spcAft>
              <a:buNone/>
            </a:pPr>
            <a:endParaRPr/>
          </a:p>
          <a:p>
            <a:pPr marL="0" lvl="0" indent="0" algn="l" rtl="0">
              <a:spcBef>
                <a:spcPts val="0"/>
              </a:spcBef>
              <a:spcAft>
                <a:spcPts val="0"/>
              </a:spcAft>
              <a:buNone/>
            </a:pPr>
            <a:r>
              <a:rPr lang="en-GB"/>
              <a:t>In fact, if this is a UK based student there are only a handful of children this could be. We are close to the record number of sisters.</a:t>
            </a:r>
            <a:endParaRPr/>
          </a:p>
          <a:p>
            <a:pPr marL="0" lvl="0" indent="0" algn="l" rtl="0">
              <a:spcBef>
                <a:spcPts val="0"/>
              </a:spcBef>
              <a:spcAft>
                <a:spcPts val="0"/>
              </a:spcAft>
              <a:buNone/>
            </a:pPr>
            <a:endParaRPr/>
          </a:p>
          <a:p>
            <a:pPr marL="0" lvl="0" indent="0" algn="l" rtl="0">
              <a:spcBef>
                <a:spcPts val="0"/>
              </a:spcBef>
              <a:spcAft>
                <a:spcPts val="0"/>
              </a:spcAft>
              <a:buNone/>
            </a:pPr>
            <a:r>
              <a:rPr lang="en-GB"/>
              <a:t>The point here is that having a high number of sisters could be enough to identify an individual in a particular school with confidence.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f010f3ba6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f010f3ba6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But what about student 2? They only have 2 sisters. If we knew more about this dataset, for example which school and which class we were looking at we could as easily identify student 3 as we could student 2. </a:t>
            </a:r>
            <a:endParaRPr/>
          </a:p>
          <a:p>
            <a:pPr marL="0" lvl="0" indent="0" algn="l" rtl="0">
              <a:spcBef>
                <a:spcPts val="0"/>
              </a:spcBef>
              <a:spcAft>
                <a:spcPts val="0"/>
              </a:spcAft>
              <a:buNone/>
            </a:pPr>
            <a:endParaRPr/>
          </a:p>
          <a:p>
            <a:pPr marL="0" lvl="0" indent="0" algn="l" rtl="0">
              <a:spcBef>
                <a:spcPts val="0"/>
              </a:spcBef>
              <a:spcAft>
                <a:spcPts val="0"/>
              </a:spcAft>
              <a:buNone/>
            </a:pPr>
            <a:r>
              <a:rPr lang="en-GB"/>
              <a:t>If the class was larger it’s more likely that 2 sisters would be less significant and this student could blend in with the crowd. This is not the case for student 3.</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f010f3ba6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f010f3ba6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in the same logic, student 1 and student 4 are somewhat protected, being that they share the same average grade and same number of sisters.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cf010f3ba6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cf010f3ba6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Context again is incredibly important here. What if our study question was for example “What is the connection between the number of sisters a student has, and their grades obtained?” This outlier with 11 sisters could be the most important data we have for our project. Redacting it might not make sense in this case.</a:t>
            </a:r>
            <a:endParaRPr/>
          </a:p>
          <a:p>
            <a:pPr marL="0" lvl="0" indent="0" algn="l" rtl="0">
              <a:spcBef>
                <a:spcPts val="0"/>
              </a:spcBef>
              <a:spcAft>
                <a:spcPts val="0"/>
              </a:spcAft>
              <a:buNone/>
            </a:pPr>
            <a:endParaRPr/>
          </a:p>
          <a:p>
            <a:pPr marL="0" lvl="0" indent="0" algn="l" rtl="0">
              <a:spcBef>
                <a:spcPts val="0"/>
              </a:spcBef>
              <a:spcAft>
                <a:spcPts val="0"/>
              </a:spcAft>
              <a:buNone/>
            </a:pPr>
            <a:r>
              <a:rPr lang="en-GB"/>
              <a:t>In many cases, machine learning is applied to predict the rarer outcomes. When a medical scan contains a tumor, when a car crashes, when credit card fraud takes place. Redacting on whether or not a row contains outliers might be the worst thing we can do for an analysis. This is where the other synthesis techniques can protect our individuals. It is only when knowing this context can we decide whether or not redaction is appropriate.</a:t>
            </a:r>
            <a:endParaRPr/>
          </a:p>
          <a:p>
            <a:pPr marL="0" lvl="0" indent="0" algn="l" rtl="0">
              <a:spcBef>
                <a:spcPts val="0"/>
              </a:spcBef>
              <a:spcAft>
                <a:spcPts val="0"/>
              </a:spcAft>
              <a:buNone/>
            </a:pPr>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ShotPot</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f010f3ba6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f010f3ba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protect our individual with 11 sisters, we remove them entirely.</a:t>
            </a:r>
            <a:endParaRPr/>
          </a:p>
          <a:p>
            <a:pPr marL="0" lvl="0" indent="0" algn="l" rtl="0">
              <a:spcBef>
                <a:spcPts val="0"/>
              </a:spcBef>
              <a:spcAft>
                <a:spcPts val="0"/>
              </a:spcAft>
              <a:buNone/>
            </a:pPr>
            <a:endParaRPr/>
          </a:p>
          <a:p>
            <a:pPr marL="0" lvl="0" indent="0" algn="l" rtl="0">
              <a:spcBef>
                <a:spcPts val="0"/>
              </a:spcBef>
              <a:spcAft>
                <a:spcPts val="0"/>
              </a:spcAft>
              <a:buNone/>
            </a:pPr>
            <a:r>
              <a:rPr lang="en-GB"/>
              <a:t>Since we don’t have anything telling us which district, school or class we are looking at our dataset could now blend in with the thousands of students in the UK.</a:t>
            </a:r>
            <a:endParaRPr/>
          </a:p>
          <a:p>
            <a:pPr marL="0" lvl="0" indent="0" algn="l" rtl="0">
              <a:spcBef>
                <a:spcPts val="0"/>
              </a:spcBef>
              <a:spcAft>
                <a:spcPts val="0"/>
              </a:spcAft>
              <a:buNone/>
            </a:pPr>
            <a:endParaRPr/>
          </a:p>
          <a:p>
            <a:pPr marL="0" lvl="0" indent="0" algn="l" rtl="0">
              <a:spcBef>
                <a:spcPts val="0"/>
              </a:spcBef>
              <a:spcAft>
                <a:spcPts val="0"/>
              </a:spcAft>
              <a:buNone/>
            </a:pPr>
            <a:r>
              <a:rPr lang="en-GB"/>
              <a:t>Even in this small dataset there seems to be an implied correlation between grade attainment and the number of sisters a student has.</a:t>
            </a:r>
            <a:endParaRPr/>
          </a:p>
          <a:p>
            <a:pPr marL="0" lvl="0" indent="0" algn="l" rtl="0">
              <a:spcBef>
                <a:spcPts val="0"/>
              </a:spcBef>
              <a:spcAft>
                <a:spcPts val="0"/>
              </a:spcAft>
              <a:buNone/>
            </a:pPr>
            <a:r>
              <a:rPr lang="en-GB"/>
              <a:t>Our deleted row may be very useful, but we can no longer use it in this analysis.</a:t>
            </a:r>
            <a:endParaRPr/>
          </a:p>
          <a:p>
            <a:pPr marL="0" lvl="0" indent="0" algn="l" rtl="0">
              <a:spcBef>
                <a:spcPts val="0"/>
              </a:spcBef>
              <a:spcAft>
                <a:spcPts val="0"/>
              </a:spcAft>
              <a:buNone/>
            </a:pPr>
            <a:endParaRPr/>
          </a:p>
          <a:p>
            <a:pPr marL="0" lvl="0" indent="0" algn="l" rtl="0">
              <a:spcBef>
                <a:spcPts val="0"/>
              </a:spcBef>
              <a:spcAft>
                <a:spcPts val="0"/>
              </a:spcAft>
              <a:buNone/>
            </a:pPr>
            <a:r>
              <a:rPr lang="en-GB"/>
              <a:t>We could perform our analysis on the full dataset, but only release the redacted dataset for verification and outline the steps to obtain the full dataset to make our results reproducible.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cf010f3ba6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cf010f3ba6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Depending on the problem we are trying to solve, removing columns might be more appropriate than removing outliers or sensitive rows.</a:t>
            </a:r>
            <a:endParaRPr/>
          </a:p>
          <a:p>
            <a:pPr marL="0" lvl="0" indent="0" algn="l" rtl="0">
              <a:spcBef>
                <a:spcPts val="0"/>
              </a:spcBef>
              <a:spcAft>
                <a:spcPts val="0"/>
              </a:spcAft>
              <a:buNone/>
            </a:pPr>
            <a:endParaRPr/>
          </a:p>
          <a:p>
            <a:pPr marL="0" lvl="0" indent="0" algn="l" rtl="0">
              <a:spcBef>
                <a:spcPts val="0"/>
              </a:spcBef>
              <a:spcAft>
                <a:spcPts val="0"/>
              </a:spcAft>
              <a:buNone/>
            </a:pPr>
            <a:r>
              <a:rPr lang="en-GB"/>
              <a:t>Free text, names, emails and similar may not be useful in their raw forms in a machine learning context.</a:t>
            </a:r>
            <a:endParaRPr/>
          </a:p>
          <a:p>
            <a:pPr marL="0" lvl="0" indent="0" algn="l" rtl="0">
              <a:spcBef>
                <a:spcPts val="0"/>
              </a:spcBef>
              <a:spcAft>
                <a:spcPts val="0"/>
              </a:spcAft>
              <a:buNone/>
            </a:pPr>
            <a:endParaRPr/>
          </a:p>
          <a:p>
            <a:pPr marL="0" lvl="0" indent="0" algn="l" rtl="0">
              <a:spcBef>
                <a:spcPts val="0"/>
              </a:spcBef>
              <a:spcAft>
                <a:spcPts val="0"/>
              </a:spcAft>
              <a:buNone/>
            </a:pPr>
            <a:r>
              <a:rPr lang="en-GB"/>
              <a:t>With some preprocessing a name could elicit an age, gender, religion, race and more. These could be more useful features, and better protect privacy. That being said, assuming any of these protected fields off another must be stated clearly as it is a huge and perpetuating assumption to make, I would suggest using it only to form a basis of research and then using that to obtain further reliable data.</a:t>
            </a:r>
            <a:endParaRPr/>
          </a:p>
          <a:p>
            <a:pPr marL="0" lvl="0" indent="0" algn="l" rtl="0">
              <a:spcBef>
                <a:spcPts val="0"/>
              </a:spcBef>
              <a:spcAft>
                <a:spcPts val="0"/>
              </a:spcAft>
              <a:buNone/>
            </a:pPr>
            <a:endParaRPr/>
          </a:p>
          <a:p>
            <a:pPr marL="0" lvl="0" indent="0" algn="l" rtl="0">
              <a:spcBef>
                <a:spcPts val="0"/>
              </a:spcBef>
              <a:spcAft>
                <a:spcPts val="0"/>
              </a:spcAft>
              <a:buNone/>
            </a:pPr>
            <a:r>
              <a:rPr lang="en-GB"/>
              <a:t>A research question “How is age distributed across Manchester?” warrants us having age and location data, but the names of individuals may be unnecessary. In this case, redacting this column is acceptable.</a:t>
            </a:r>
            <a:endParaRPr/>
          </a:p>
          <a:p>
            <a:pPr marL="0" lvl="0" indent="0" algn="l" rtl="0">
              <a:spcBef>
                <a:spcPts val="0"/>
              </a:spcBef>
              <a:spcAft>
                <a:spcPts val="0"/>
              </a:spcAft>
              <a:buNone/>
            </a:pPr>
            <a:endParaRPr/>
          </a:p>
          <a:p>
            <a:pPr marL="0" lvl="0" indent="0" algn="l" rtl="0">
              <a:spcBef>
                <a:spcPts val="0"/>
              </a:spcBef>
              <a:spcAft>
                <a:spcPts val="0"/>
              </a:spcAft>
              <a:buNone/>
            </a:pPr>
            <a:r>
              <a:rPr lang="en-GB"/>
              <a:t>In this example the names column doesn’t help with our hypothesis. We could remove the column altogether, creating an age dataset with no other details. Alternatively we could process this column.</a:t>
            </a:r>
            <a:endParaRPr/>
          </a:p>
          <a:p>
            <a:pPr marL="0" lvl="0" indent="0" algn="l" rtl="0">
              <a:spcBef>
                <a:spcPts val="0"/>
              </a:spcBef>
              <a:spcAft>
                <a:spcPts val="0"/>
              </a:spcAft>
              <a:buNone/>
            </a:pPr>
            <a:r>
              <a:rPr lang="en-GB"/>
              <a:t>For example we could assume gender based on these names. Pattie and Shara may be Female, Daren and Andy may be Male.</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an assumption but now we can add a section in our report on the age distributions of different genders in Manchester, seek out further data and more.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f134bf3e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f134bf3e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before we dig in i’d like to ask if you’ve used synthetic data before!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f010f3ba6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f010f3ba6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Redaction can also refer to removing only part of the data, for example we could remove the last name of every name, the house number in any street address, or as previously stated the XXXX’s in our credit card example.</a:t>
            </a:r>
            <a:endParaRPr/>
          </a:p>
          <a:p>
            <a:pPr marL="0" lvl="0" indent="0" algn="l" rtl="0">
              <a:spcBef>
                <a:spcPts val="0"/>
              </a:spcBef>
              <a:spcAft>
                <a:spcPts val="0"/>
              </a:spcAft>
              <a:buNone/>
            </a:pPr>
            <a:endParaRPr/>
          </a:p>
          <a:p>
            <a:pPr marL="0" lvl="0" indent="0" algn="l" rtl="0">
              <a:spcBef>
                <a:spcPts val="0"/>
              </a:spcBef>
              <a:spcAft>
                <a:spcPts val="0"/>
              </a:spcAft>
              <a:buNone/>
            </a:pPr>
            <a:r>
              <a:rPr lang="en-GB"/>
              <a:t>Arguably we could say by doing this we are merely reducing the precision of our data, a definition we will return to in the next part of this series. We could also argue that replacing parts of data with null values is equivalent to the nulling out method of masking.</a:t>
            </a:r>
            <a:endParaRPr/>
          </a:p>
          <a:p>
            <a:pPr marL="0" lvl="0" indent="0" algn="l" rtl="0">
              <a:spcBef>
                <a:spcPts val="0"/>
              </a:spcBef>
              <a:spcAft>
                <a:spcPts val="0"/>
              </a:spcAft>
              <a:buNone/>
            </a:pPr>
            <a:endParaRPr/>
          </a:p>
          <a:p>
            <a:pPr marL="0" lvl="0" indent="0" algn="l" rtl="0">
              <a:spcBef>
                <a:spcPts val="0"/>
              </a:spcBef>
              <a:spcAft>
                <a:spcPts val="0"/>
              </a:spcAft>
              <a:buNone/>
            </a:pPr>
            <a:r>
              <a:rPr lang="en-GB"/>
              <a:t>Again we are seeing that some of these methods are vague enough to not fall into any one category of data synthesis. Again this is a matter of semantics.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f134bf3e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f134bf3e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again now we’ve covered this i’d love to see if you’ve changed your mind about what synthetic data is?</a:t>
            </a:r>
            <a:endParaRPr/>
          </a:p>
          <a:p>
            <a:pPr marL="0" lvl="0" indent="0" algn="l" rtl="0">
              <a:spcBef>
                <a:spcPts val="0"/>
              </a:spcBef>
              <a:spcAft>
                <a:spcPts val="0"/>
              </a:spcAft>
              <a:buNone/>
            </a:pPr>
            <a:endParaRPr/>
          </a:p>
          <a:p>
            <a:pPr marL="0" lvl="0" indent="0" algn="l" rtl="0">
              <a:spcBef>
                <a:spcPts val="0"/>
              </a:spcBef>
              <a:spcAft>
                <a:spcPts val="0"/>
              </a:spcAft>
              <a:buNone/>
            </a:pPr>
            <a:r>
              <a:rPr lang="en-GB"/>
              <a:t>Reflect on results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3d7f48c9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b3d7f48c9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conclude:</a:t>
            </a:r>
            <a:endParaRPr/>
          </a:p>
          <a:p>
            <a:pPr marL="457200" lvl="0" indent="-298450" algn="l" rtl="0">
              <a:spcBef>
                <a:spcPts val="0"/>
              </a:spcBef>
              <a:spcAft>
                <a:spcPts val="0"/>
              </a:spcAft>
              <a:buSzPts val="1100"/>
              <a:buChar char="●"/>
            </a:pPr>
            <a:r>
              <a:rPr lang="en-GB"/>
              <a:t>Redaction is a quick-fix to remove protected and personally identifying data</a:t>
            </a:r>
            <a:endParaRPr/>
          </a:p>
          <a:p>
            <a:pPr marL="457200" lvl="0" indent="-298450" algn="l" rtl="0">
              <a:spcBef>
                <a:spcPts val="0"/>
              </a:spcBef>
              <a:spcAft>
                <a:spcPts val="0"/>
              </a:spcAft>
              <a:buSzPts val="1100"/>
              <a:buChar char="●"/>
            </a:pPr>
            <a:r>
              <a:rPr lang="en-GB"/>
              <a:t>Masking can protect anonymity too, but further to this it can provide some context in the absence of that data. It is slightly more technical</a:t>
            </a:r>
            <a:endParaRPr/>
          </a:p>
          <a:p>
            <a:pPr marL="457200" lvl="0" indent="-298450" algn="l" rtl="0">
              <a:spcBef>
                <a:spcPts val="0"/>
              </a:spcBef>
              <a:spcAft>
                <a:spcPts val="0"/>
              </a:spcAft>
              <a:buSzPts val="1100"/>
              <a:buChar char="●"/>
            </a:pPr>
            <a:r>
              <a:rPr lang="en-GB"/>
              <a:t>My suggestion is to use the substitution method through a data generation source like Faker or Mockaroo</a:t>
            </a:r>
            <a:endParaRPr/>
          </a:p>
          <a:p>
            <a:pPr marL="457200" lvl="0" indent="-298450" algn="l" rtl="0">
              <a:spcBef>
                <a:spcPts val="0"/>
              </a:spcBef>
              <a:spcAft>
                <a:spcPts val="0"/>
              </a:spcAft>
              <a:buSzPts val="1100"/>
              <a:buChar char="●"/>
            </a:pPr>
            <a:r>
              <a:rPr lang="en-GB"/>
              <a:t>Use variance on numeric or ordinal fields, but don’t overdo it!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f134bf3e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f134bf3e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Join us next week where we cover Coarsening, reducing precision of data</a:t>
            </a: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And simulation, the generation of new data from observed patterns.</a:t>
            </a: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Mason Slover</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sz="1600">
              <a:solidFill>
                <a:srgbClr val="595959"/>
              </a:solidFill>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5"/>
              </a:rPr>
              <a:t>Alex Knight</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6"/>
              </a:rPr>
              <a:t>Pexels</a:t>
            </a:r>
            <a:endParaRPr sz="1600">
              <a:solidFill>
                <a:srgbClr val="595959"/>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d045c7de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d045c7de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100"/>
              <a:buFont typeface="Arial"/>
              <a:buNone/>
            </a:pPr>
            <a:r>
              <a:rPr lang="en-GB"/>
              <a:t>After this webinar ends you should see a prompt to leave some feedback, please go through this short survey as it helps us make better webinars for you!</a:t>
            </a:r>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b4819d3e0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what you just heard interests you here are some further readings</a:t>
            </a:r>
            <a:endParaRPr/>
          </a:p>
          <a:p>
            <a:pPr marL="0" lvl="0" indent="0" algn="l" rtl="0">
              <a:spcBef>
                <a:spcPts val="0"/>
              </a:spcBef>
              <a:spcAft>
                <a:spcPts val="0"/>
              </a:spcAft>
              <a:buNone/>
            </a:pPr>
            <a:r>
              <a:rPr lang="en-GB"/>
              <a:t>The data in government blog categorises and explains some different methods of data synthesis.</a:t>
            </a:r>
            <a:endParaRPr/>
          </a:p>
          <a:p>
            <a:pPr marL="0" lvl="0" indent="0" algn="l" rtl="0">
              <a:spcBef>
                <a:spcPts val="0"/>
              </a:spcBef>
              <a:spcAft>
                <a:spcPts val="0"/>
              </a:spcAft>
              <a:buNone/>
            </a:pPr>
            <a:r>
              <a:rPr lang="en-GB"/>
              <a:t>The gradient dissent podcast talks with the founder of AI.reverie about synthetic data as an industry.</a:t>
            </a:r>
            <a:endParaRPr/>
          </a:p>
          <a:p>
            <a:pPr marL="0" lvl="0" indent="0" algn="l" rtl="0">
              <a:spcBef>
                <a:spcPts val="0"/>
              </a:spcBef>
              <a:spcAft>
                <a:spcPts val="0"/>
              </a:spcAft>
              <a:buNone/>
            </a:pPr>
            <a:r>
              <a:rPr lang="en-GB"/>
              <a:t>And finally there is a link to my blog post, which this webinar is based on, there are some more technical details there.</a:t>
            </a:r>
            <a:endParaRPr/>
          </a:p>
          <a:p>
            <a:pPr marL="0" lvl="0" indent="0" algn="l" rtl="0">
              <a:spcBef>
                <a:spcPts val="0"/>
              </a:spcBef>
              <a:spcAft>
                <a:spcPts val="0"/>
              </a:spcAft>
              <a:buNone/>
            </a:pPr>
            <a:endParaRPr/>
          </a:p>
          <a:p>
            <a:pPr marL="0" lvl="0" indent="0" algn="l" rtl="0">
              <a:spcBef>
                <a:spcPts val="0"/>
              </a:spcBef>
              <a:spcAft>
                <a:spcPts val="0"/>
              </a:spcAft>
              <a:buNone/>
            </a:pPr>
            <a:r>
              <a:rPr lang="en-GB"/>
              <a:t>But otherwise see you in the next webinar, and we will be taking questions now.</a:t>
            </a:r>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b3d7f48c9f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b3d7f48c9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f010f3ba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f010f3ba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595959"/>
                </a:solidFill>
              </a:rPr>
              <a:t>In this webinar we will be covering two common categories of data synthesis. If you aren’t familiar with synthetic data you can watch our introduction over on the UK Data Service YouTube channel.</a:t>
            </a:r>
            <a:endParaRPr sz="1600">
              <a:solidFill>
                <a:srgbClr val="595959"/>
              </a:solidFill>
            </a:endParaRPr>
          </a:p>
          <a:p>
            <a:pPr marL="0" lvl="0" indent="0" algn="l" rtl="0">
              <a:spcBef>
                <a:spcPts val="0"/>
              </a:spcBef>
              <a:spcAft>
                <a:spcPts val="0"/>
              </a:spcAft>
              <a:buNone/>
            </a:pPr>
            <a:endParaRPr sz="1600">
              <a:solidFill>
                <a:srgbClr val="595959"/>
              </a:solidFill>
            </a:endParaRPr>
          </a:p>
          <a:p>
            <a:pPr marL="0" lvl="0" indent="0" algn="l" rtl="0">
              <a:spcBef>
                <a:spcPts val="0"/>
              </a:spcBef>
              <a:spcAft>
                <a:spcPts val="0"/>
              </a:spcAft>
              <a:buNone/>
            </a:pPr>
            <a:r>
              <a:rPr lang="en-GB" sz="1600">
                <a:solidFill>
                  <a:srgbClr val="595959"/>
                </a:solidFill>
              </a:rPr>
              <a:t>Redaction - this refers to removing data deemed too sensitive. Perhaps removing an entire row or column.</a:t>
            </a:r>
            <a:endParaRPr sz="1600">
              <a:solidFill>
                <a:srgbClr val="595959"/>
              </a:solidFill>
            </a:endParaRPr>
          </a:p>
          <a:p>
            <a:pPr marL="0" lvl="0" indent="0" algn="l" rtl="0">
              <a:spcBef>
                <a:spcPts val="0"/>
              </a:spcBef>
              <a:spcAft>
                <a:spcPts val="0"/>
              </a:spcAft>
              <a:buNone/>
            </a:pPr>
            <a:r>
              <a:rPr lang="en-GB" sz="1600">
                <a:solidFill>
                  <a:srgbClr val="595959"/>
                </a:solidFill>
              </a:rPr>
              <a:t>Masking - this refers to replacing parts of the data that are sensitive, for example replacing names with synthetic names, initials or empty strings.</a:t>
            </a:r>
            <a:endParaRPr sz="1600">
              <a:solidFill>
                <a:srgbClr val="595959"/>
              </a:solidFill>
            </a:endParaRPr>
          </a:p>
          <a:p>
            <a:pPr marL="0" lvl="0" indent="0" algn="l" rtl="0">
              <a:spcBef>
                <a:spcPts val="0"/>
              </a:spcBef>
              <a:spcAft>
                <a:spcPts val="0"/>
              </a:spcAft>
              <a:buNone/>
            </a:pPr>
            <a:endParaRPr sz="1600">
              <a:solidFill>
                <a:srgbClr val="595959"/>
              </a:solidFill>
            </a:endParaRPr>
          </a:p>
          <a:p>
            <a:pPr marL="0" lvl="0" indent="0" algn="l" rtl="0">
              <a:spcBef>
                <a:spcPts val="0"/>
              </a:spcBef>
              <a:spcAft>
                <a:spcPts val="0"/>
              </a:spcAft>
              <a:buNone/>
            </a:pPr>
            <a:r>
              <a:rPr lang="en-GB" sz="1600">
                <a:solidFill>
                  <a:srgbClr val="595959"/>
                </a:solidFill>
              </a:rPr>
              <a:t>Now you will notice the difference or similarity between these techniques are very vague, and in some methods we could make use of both, for example we could replace names, with an empty string. I see no difference between this and redacting that data, beyond semantics.</a:t>
            </a:r>
            <a:endParaRPr sz="1600">
              <a:solidFill>
                <a:srgbClr val="595959"/>
              </a:solidFill>
            </a:endParaRPr>
          </a:p>
          <a:p>
            <a:pPr marL="0" lvl="0" indent="0" algn="l" rtl="0">
              <a:spcBef>
                <a:spcPts val="0"/>
              </a:spcBef>
              <a:spcAft>
                <a:spcPts val="0"/>
              </a:spcAft>
              <a:buNone/>
            </a:pPr>
            <a:endParaRPr sz="1600">
              <a:solidFill>
                <a:srgbClr val="595959"/>
              </a:solidFill>
            </a:endParaRPr>
          </a:p>
          <a:p>
            <a:pPr marL="0" lvl="0" indent="0" algn="l" rtl="0">
              <a:spcBef>
                <a:spcPts val="0"/>
              </a:spcBef>
              <a:spcAft>
                <a:spcPts val="0"/>
              </a:spcAft>
              <a:buNone/>
            </a:pPr>
            <a:r>
              <a:rPr lang="en-GB" sz="1600">
                <a:solidFill>
                  <a:srgbClr val="595959"/>
                </a:solidFill>
              </a:rPr>
              <a:t>We are on the fringe of data technology when we talk about daya synthesis, so these types of synthesis are on the fringe of the fringe!</a:t>
            </a:r>
            <a:endParaRPr sz="1600">
              <a:solidFill>
                <a:srgbClr val="595959"/>
              </a:solidFill>
            </a:endParaRPr>
          </a:p>
          <a:p>
            <a:pPr marL="0" lvl="0" indent="0" algn="l" rtl="0">
              <a:spcBef>
                <a:spcPts val="0"/>
              </a:spcBef>
              <a:spcAft>
                <a:spcPts val="0"/>
              </a:spcAft>
              <a:buNone/>
            </a:pPr>
            <a:endParaRPr sz="1600">
              <a:solidFill>
                <a:srgbClr val="595959"/>
              </a:solidFill>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Anna Shvets</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sz="16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f010f3ba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f010f3ba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we’ve just said Masking is about replacing data, or parts of the data with generated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GB"/>
              <a:t>This masking could be done manually, by generating your own context-inspired data. </a:t>
            </a:r>
            <a:endParaRPr/>
          </a:p>
          <a:p>
            <a:pPr marL="0" lvl="0" indent="0" algn="l" rtl="0">
              <a:spcBef>
                <a:spcPts val="0"/>
              </a:spcBef>
              <a:spcAft>
                <a:spcPts val="0"/>
              </a:spcAft>
              <a:buNone/>
            </a:pPr>
            <a:r>
              <a:rPr lang="en-GB"/>
              <a:t>Alternatively you could use a data generation tool like Mockaroo, which is a web-based data generation tool.</a:t>
            </a:r>
            <a:endParaRPr/>
          </a:p>
          <a:p>
            <a:pPr marL="0" lvl="0" indent="0" algn="l" rtl="0">
              <a:spcBef>
                <a:spcPts val="0"/>
              </a:spcBef>
              <a:spcAft>
                <a:spcPts val="0"/>
              </a:spcAft>
              <a:buNone/>
            </a:pPr>
            <a:r>
              <a:rPr lang="en-GB"/>
              <a:t>Or if you are more technical you could search for a data generation library, for example Faker for Python can generate connected data such as names, emails and more.</a:t>
            </a:r>
            <a:endParaRPr/>
          </a:p>
          <a:p>
            <a:pPr marL="0" lvl="0" indent="0" algn="l" rtl="0">
              <a:spcBef>
                <a:spcPts val="0"/>
              </a:spcBef>
              <a:spcAft>
                <a:spcPts val="0"/>
              </a:spcAft>
              <a:buNone/>
            </a:pPr>
            <a:endParaRPr/>
          </a:p>
          <a:p>
            <a:pPr marL="0" lvl="0" indent="0" algn="l" rtl="0">
              <a:spcBef>
                <a:spcPts val="0"/>
              </a:spcBef>
              <a:spcAft>
                <a:spcPts val="0"/>
              </a:spcAft>
              <a:buNone/>
            </a:pPr>
            <a:r>
              <a:rPr lang="en-GB"/>
              <a:t>In this example dataset we could mask every aspect of this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f010f3ba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f010f3ba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could mask the name Grazia Midden, with my name Joseph Allen.</a:t>
            </a:r>
            <a:endParaRPr/>
          </a:p>
          <a:p>
            <a:pPr marL="0" lvl="0" indent="0" algn="l" rtl="0">
              <a:spcBef>
                <a:spcPts val="0"/>
              </a:spcBef>
              <a:spcAft>
                <a:spcPts val="0"/>
              </a:spcAft>
              <a:buNone/>
            </a:pPr>
            <a:r>
              <a:rPr lang="en-GB"/>
              <a:t>Although we have masked this data there are still multiple ways this individual could be identified. Their email and address could uniquely identify them for example.</a:t>
            </a:r>
            <a:endParaRPr/>
          </a:p>
          <a:p>
            <a:pPr marL="0" lvl="0" indent="0" algn="l" rtl="0">
              <a:spcBef>
                <a:spcPts val="0"/>
              </a:spcBef>
              <a:spcAft>
                <a:spcPts val="0"/>
              </a:spcAft>
              <a:buNone/>
            </a:pPr>
            <a:r>
              <a:rPr lang="en-GB"/>
              <a:t>Even in this simple case we can make dangerous mistakes. We will go into more detail with this example shortly.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youtube.com/user/UKDATASERVIC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tinyurl.com/Synth-DataInGov"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hyperlink" Target="https://towardsdatascience.com/revolutionising-redaction-my-final-year-project-fe664e28ef84"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twitter.com/JosephAllen1234"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hyperlink" Target="https://ukdataservice.ac.uk/about-us/contac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 you hear us?</a:t>
            </a:r>
            <a:endParaRPr/>
          </a:p>
        </p:txBody>
      </p:sp>
      <p:sp>
        <p:nvSpPr>
          <p:cNvPr id="55" name="Google Shape;55;p13"/>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pic>
        <p:nvPicPr>
          <p:cNvPr id="56" name="Google Shape;56;p13"/>
          <p:cNvPicPr preferRelativeResize="0"/>
          <p:nvPr/>
        </p:nvPicPr>
        <p:blipFill>
          <a:blip r:embed="rId3">
            <a:alphaModFix/>
          </a:blip>
          <a:stretch>
            <a:fillRect/>
          </a:stretch>
        </p:blipFill>
        <p:spPr>
          <a:xfrm>
            <a:off x="4187821" y="677875"/>
            <a:ext cx="4644475" cy="5382025"/>
          </a:xfrm>
          <a:prstGeom prst="rect">
            <a:avLst/>
          </a:prstGeom>
          <a:noFill/>
          <a:ln>
            <a:noFill/>
          </a:ln>
        </p:spPr>
      </p:pic>
      <p:sp>
        <p:nvSpPr>
          <p:cNvPr id="57" name="Google Shape;57;p13"/>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Simulation vs Masking</a:t>
            </a:r>
            <a:endParaRPr/>
          </a:p>
        </p:txBody>
      </p:sp>
      <p:graphicFrame>
        <p:nvGraphicFramePr>
          <p:cNvPr id="117" name="Google Shape;117;p22"/>
          <p:cNvGraphicFramePr/>
          <p:nvPr/>
        </p:nvGraphicFramePr>
        <p:xfrm>
          <a:off x="1691900" y="1122350"/>
          <a:ext cx="3000000" cy="3000000"/>
        </p:xfrm>
        <a:graphic>
          <a:graphicData uri="http://schemas.openxmlformats.org/drawingml/2006/table">
            <a:tbl>
              <a:tblPr>
                <a:noFill/>
                <a:tableStyleId>{62448EC7-3FBC-4F7D-8F1C-A98F70D9BCCA}</a:tableStyleId>
              </a:tblPr>
              <a:tblGrid>
                <a:gridCol w="3053225">
                  <a:extLst>
                    <a:ext uri="{9D8B030D-6E8A-4147-A177-3AD203B41FA5}">
                      <a16:colId xmlns:a16="http://schemas.microsoft.com/office/drawing/2014/main" val="20000"/>
                    </a:ext>
                  </a:extLst>
                </a:gridCol>
                <a:gridCol w="3053225">
                  <a:extLst>
                    <a:ext uri="{9D8B030D-6E8A-4147-A177-3AD203B41FA5}">
                      <a16:colId xmlns:a16="http://schemas.microsoft.com/office/drawing/2014/main" val="20001"/>
                    </a:ext>
                  </a:extLst>
                </a:gridCol>
              </a:tblGrid>
              <a:tr h="570475">
                <a:tc>
                  <a:txBody>
                    <a:bodyPr/>
                    <a:lstStyle/>
                    <a:p>
                      <a:pPr marL="0" lvl="0" indent="0" algn="ctr" rtl="0">
                        <a:spcBef>
                          <a:spcPts val="0"/>
                        </a:spcBef>
                        <a:spcAft>
                          <a:spcPts val="0"/>
                        </a:spcAft>
                        <a:buNone/>
                      </a:pPr>
                      <a:r>
                        <a:rPr lang="en-GB"/>
                        <a:t>Simulation</a:t>
                      </a:r>
                      <a:endParaRPr/>
                    </a:p>
                  </a:txBody>
                  <a:tcPr marL="91425" marR="91425" marT="91425" marB="91425" anchor="ctr"/>
                </a:tc>
                <a:tc>
                  <a:txBody>
                    <a:bodyPr/>
                    <a:lstStyle/>
                    <a:p>
                      <a:pPr marL="0" lvl="0" indent="0" algn="ctr" rtl="0">
                        <a:spcBef>
                          <a:spcPts val="0"/>
                        </a:spcBef>
                        <a:spcAft>
                          <a:spcPts val="0"/>
                        </a:spcAft>
                        <a:buNone/>
                      </a:pPr>
                      <a:r>
                        <a:rPr lang="en-GB"/>
                        <a:t>Masking</a:t>
                      </a:r>
                      <a:endParaRPr/>
                    </a:p>
                  </a:txBody>
                  <a:tcPr marL="91425" marR="91425" marT="91425" marB="91425" anchor="ctr"/>
                </a:tc>
                <a:extLst>
                  <a:ext uri="{0D108BD9-81ED-4DB2-BD59-A6C34878D82A}">
                    <a16:rowId xmlns:a16="http://schemas.microsoft.com/office/drawing/2014/main" val="10000"/>
                  </a:ext>
                </a:extLst>
              </a:tr>
              <a:tr h="570475">
                <a:tc>
                  <a:txBody>
                    <a:bodyPr/>
                    <a:lstStyle/>
                    <a:p>
                      <a:pPr marL="0" lvl="0" indent="0" algn="l" rtl="0">
                        <a:spcBef>
                          <a:spcPts val="0"/>
                        </a:spcBef>
                        <a:spcAft>
                          <a:spcPts val="0"/>
                        </a:spcAft>
                        <a:buNone/>
                      </a:pPr>
                      <a:r>
                        <a:rPr lang="en-GB"/>
                        <a:t>Modern algorithms</a:t>
                      </a:r>
                      <a:endParaRPr/>
                    </a:p>
                  </a:txBody>
                  <a:tcPr marL="91425" marR="91425" marT="91425" marB="91425"/>
                </a:tc>
                <a:tc>
                  <a:txBody>
                    <a:bodyPr/>
                    <a:lstStyle/>
                    <a:p>
                      <a:pPr marL="0" lvl="0" indent="0" algn="l" rtl="0">
                        <a:spcBef>
                          <a:spcPts val="0"/>
                        </a:spcBef>
                        <a:spcAft>
                          <a:spcPts val="0"/>
                        </a:spcAft>
                        <a:buNone/>
                      </a:pPr>
                      <a:r>
                        <a:rPr lang="en-GB">
                          <a:solidFill>
                            <a:schemeClr val="dk1"/>
                          </a:solidFill>
                        </a:rPr>
                        <a:t>Curated source of synthetic data</a:t>
                      </a:r>
                      <a:endParaRPr/>
                    </a:p>
                  </a:txBody>
                  <a:tcPr marL="91425" marR="91425" marT="91425" marB="91425"/>
                </a:tc>
                <a:extLst>
                  <a:ext uri="{0D108BD9-81ED-4DB2-BD59-A6C34878D82A}">
                    <a16:rowId xmlns:a16="http://schemas.microsoft.com/office/drawing/2014/main" val="10001"/>
                  </a:ext>
                </a:extLst>
              </a:tr>
              <a:tr h="570475">
                <a:tc>
                  <a:txBody>
                    <a:bodyPr/>
                    <a:lstStyle/>
                    <a:p>
                      <a:pPr marL="0" lvl="0" indent="0" algn="l" rtl="0">
                        <a:spcBef>
                          <a:spcPts val="0"/>
                        </a:spcBef>
                        <a:spcAft>
                          <a:spcPts val="0"/>
                        </a:spcAft>
                        <a:buNone/>
                      </a:pPr>
                      <a:r>
                        <a:rPr lang="en-GB"/>
                        <a:t>Irreversible</a:t>
                      </a:r>
                      <a:endParaRPr/>
                    </a:p>
                  </a:txBody>
                  <a:tcPr marL="91425" marR="91425" marT="91425" marB="91425"/>
                </a:tc>
                <a:tc>
                  <a:txBody>
                    <a:bodyPr/>
                    <a:lstStyle/>
                    <a:p>
                      <a:pPr marL="0" lvl="0" indent="0" algn="l" rtl="0">
                        <a:spcBef>
                          <a:spcPts val="0"/>
                        </a:spcBef>
                        <a:spcAft>
                          <a:spcPts val="0"/>
                        </a:spcAft>
                        <a:buNone/>
                      </a:pPr>
                      <a:r>
                        <a:rPr lang="en-GB"/>
                        <a:t>May be reversible</a:t>
                      </a:r>
                      <a:endParaRPr/>
                    </a:p>
                  </a:txBody>
                  <a:tcPr marL="91425" marR="91425" marT="91425" marB="91425"/>
                </a:tc>
                <a:extLst>
                  <a:ext uri="{0D108BD9-81ED-4DB2-BD59-A6C34878D82A}">
                    <a16:rowId xmlns:a16="http://schemas.microsoft.com/office/drawing/2014/main" val="10002"/>
                  </a:ext>
                </a:extLst>
              </a:tr>
              <a:tr h="570475">
                <a:tc>
                  <a:txBody>
                    <a:bodyPr/>
                    <a:lstStyle/>
                    <a:p>
                      <a:pPr marL="0" lvl="0" indent="0" algn="l" rtl="0">
                        <a:spcBef>
                          <a:spcPts val="0"/>
                        </a:spcBef>
                        <a:spcAft>
                          <a:spcPts val="0"/>
                        </a:spcAft>
                        <a:buNone/>
                      </a:pPr>
                      <a:r>
                        <a:rPr lang="en-GB"/>
                        <a:t>Requires technical investment</a:t>
                      </a:r>
                      <a:endParaRPr/>
                    </a:p>
                  </a:txBody>
                  <a:tcPr marL="91425" marR="91425" marT="91425" marB="91425"/>
                </a:tc>
                <a:tc>
                  <a:txBody>
                    <a:bodyPr/>
                    <a:lstStyle/>
                    <a:p>
                      <a:pPr marL="0" lvl="0" indent="0" algn="l" rtl="0">
                        <a:spcBef>
                          <a:spcPts val="0"/>
                        </a:spcBef>
                        <a:spcAft>
                          <a:spcPts val="0"/>
                        </a:spcAft>
                        <a:buNone/>
                      </a:pPr>
                      <a:r>
                        <a:rPr lang="en-GB"/>
                        <a:t>Relatively simple</a:t>
                      </a:r>
                      <a:endParaRPr/>
                    </a:p>
                  </a:txBody>
                  <a:tcPr marL="91425" marR="91425" marT="91425" marB="91425"/>
                </a:tc>
                <a:extLst>
                  <a:ext uri="{0D108BD9-81ED-4DB2-BD59-A6C34878D82A}">
                    <a16:rowId xmlns:a16="http://schemas.microsoft.com/office/drawing/2014/main" val="10003"/>
                  </a:ext>
                </a:extLst>
              </a:tr>
              <a:tr h="570475">
                <a:tc>
                  <a:txBody>
                    <a:bodyPr/>
                    <a:lstStyle/>
                    <a:p>
                      <a:pPr marL="0" lvl="0" indent="0" algn="l" rtl="0">
                        <a:spcBef>
                          <a:spcPts val="0"/>
                        </a:spcBef>
                        <a:spcAft>
                          <a:spcPts val="0"/>
                        </a:spcAft>
                        <a:buNone/>
                      </a:pPr>
                      <a:r>
                        <a:rPr lang="en-GB"/>
                        <a:t>Represents distributions of the real data</a:t>
                      </a:r>
                      <a:endParaRPr/>
                    </a:p>
                  </a:txBody>
                  <a:tcPr marL="91425" marR="91425" marT="91425" marB="91425"/>
                </a:tc>
                <a:tc>
                  <a:txBody>
                    <a:bodyPr/>
                    <a:lstStyle/>
                    <a:p>
                      <a:pPr marL="0" lvl="0" indent="0" algn="l" rtl="0">
                        <a:spcBef>
                          <a:spcPts val="0"/>
                        </a:spcBef>
                        <a:spcAft>
                          <a:spcPts val="0"/>
                        </a:spcAft>
                        <a:buNone/>
                      </a:pPr>
                      <a:r>
                        <a:rPr lang="en-GB"/>
                        <a:t>Quick sampling for GDPR compliance</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Simulation vs Masking - Synthesis</a:t>
            </a:r>
            <a:endParaRPr/>
          </a:p>
        </p:txBody>
      </p:sp>
      <p:sp>
        <p:nvSpPr>
          <p:cNvPr id="123" name="Google Shape;12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Simulation - applies modern algorithms to generate new data</a:t>
            </a:r>
            <a:endParaRPr/>
          </a:p>
          <a:p>
            <a:pPr marL="457200" lvl="0" indent="-342900" algn="l" rtl="0">
              <a:spcBef>
                <a:spcPts val="0"/>
              </a:spcBef>
              <a:spcAft>
                <a:spcPts val="0"/>
              </a:spcAft>
              <a:buSzPts val="1800"/>
              <a:buChar char="●"/>
            </a:pPr>
            <a:r>
              <a:rPr lang="en-GB"/>
              <a:t>Masking - replaces data with synthetic data from a curated source</a:t>
            </a:r>
            <a:endParaRPr/>
          </a:p>
        </p:txBody>
      </p:sp>
      <p:pic>
        <p:nvPicPr>
          <p:cNvPr id="124" name="Google Shape;124;p23"/>
          <p:cNvPicPr preferRelativeResize="0"/>
          <p:nvPr/>
        </p:nvPicPr>
        <p:blipFill>
          <a:blip r:embed="rId3">
            <a:alphaModFix/>
          </a:blip>
          <a:stretch>
            <a:fillRect/>
          </a:stretch>
        </p:blipFill>
        <p:spPr>
          <a:xfrm>
            <a:off x="2643188" y="2152225"/>
            <a:ext cx="3857625" cy="257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Simulation vs Masking - Reversibility</a:t>
            </a:r>
            <a:endParaRPr/>
          </a:p>
        </p:txBody>
      </p:sp>
      <p:sp>
        <p:nvSpPr>
          <p:cNvPr id="130" name="Google Shape;13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Simulation - Uses noise to generate new, fake data. Not reversible.</a:t>
            </a:r>
            <a:endParaRPr/>
          </a:p>
          <a:p>
            <a:pPr marL="457200" lvl="0" indent="-342900" algn="l" rtl="0">
              <a:spcBef>
                <a:spcPts val="0"/>
              </a:spcBef>
              <a:spcAft>
                <a:spcPts val="0"/>
              </a:spcAft>
              <a:buSzPts val="1800"/>
              <a:buChar char="●"/>
            </a:pPr>
            <a:r>
              <a:rPr lang="en-GB"/>
              <a:t>Masking - Uses real data, to generate new, fake data. Potentially reversible.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Simulation vs Masking - Difficulty</a:t>
            </a:r>
            <a:endParaRPr/>
          </a:p>
        </p:txBody>
      </p:sp>
      <p:sp>
        <p:nvSpPr>
          <p:cNvPr id="136" name="Google Shape;136;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Simulation - Requires a large investment to get right.</a:t>
            </a:r>
            <a:endParaRPr/>
          </a:p>
          <a:p>
            <a:pPr marL="457200" lvl="0" indent="-342900" algn="l" rtl="0">
              <a:spcBef>
                <a:spcPts val="0"/>
              </a:spcBef>
              <a:spcAft>
                <a:spcPts val="0"/>
              </a:spcAft>
              <a:buSzPts val="1800"/>
              <a:buChar char="●"/>
            </a:pPr>
            <a:r>
              <a:rPr lang="en-GB"/>
              <a:t>Masking - Requires a small technical effort.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Simulation vs Masking - Statistics</a:t>
            </a:r>
            <a:endParaRPr/>
          </a:p>
        </p:txBody>
      </p:sp>
      <p:sp>
        <p:nvSpPr>
          <p:cNvPr id="142" name="Google Shape;142;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Simulation - Maintains statistical distributions.</a:t>
            </a:r>
            <a:endParaRPr/>
          </a:p>
          <a:p>
            <a:pPr marL="457200" lvl="0" indent="-342900" algn="l" rtl="0">
              <a:spcBef>
                <a:spcPts val="0"/>
              </a:spcBef>
              <a:spcAft>
                <a:spcPts val="0"/>
              </a:spcAft>
              <a:buSzPts val="1800"/>
              <a:buChar char="●"/>
            </a:pPr>
            <a:r>
              <a:rPr lang="en-GB"/>
              <a:t>Masking - Random, but realistic values.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Best practices</a:t>
            </a:r>
            <a:endParaRPr/>
          </a:p>
        </p:txBody>
      </p:sp>
      <p:sp>
        <p:nvSpPr>
          <p:cNvPr id="148" name="Google Shape;14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Explore your data fully.</a:t>
            </a:r>
            <a:endParaRPr/>
          </a:p>
          <a:p>
            <a:pPr marL="457200" lvl="0" indent="-342900" algn="l" rtl="0">
              <a:spcBef>
                <a:spcPts val="0"/>
              </a:spcBef>
              <a:spcAft>
                <a:spcPts val="0"/>
              </a:spcAft>
              <a:buSzPts val="1800"/>
              <a:buChar char="●"/>
            </a:pPr>
            <a:r>
              <a:rPr lang="en-GB"/>
              <a:t>Understand the context of data before synthesis.</a:t>
            </a:r>
            <a:endParaRPr/>
          </a:p>
          <a:p>
            <a:pPr marL="457200" lvl="0" indent="-342900" algn="l" rtl="0">
              <a:spcBef>
                <a:spcPts val="0"/>
              </a:spcBef>
              <a:spcAft>
                <a:spcPts val="0"/>
              </a:spcAft>
              <a:buSzPts val="1800"/>
              <a:buChar char="●"/>
            </a:pPr>
            <a:r>
              <a:rPr lang="en-GB"/>
              <a:t>Use irreversible methods when possible.</a:t>
            </a:r>
            <a:endParaRPr/>
          </a:p>
          <a:p>
            <a:pPr marL="457200" lvl="0" indent="-342900" algn="l" rtl="0">
              <a:spcBef>
                <a:spcPts val="0"/>
              </a:spcBef>
              <a:spcAft>
                <a:spcPts val="0"/>
              </a:spcAft>
              <a:buSzPts val="1800"/>
              <a:buChar char="●"/>
            </a:pPr>
            <a:r>
              <a:rPr lang="en-GB"/>
              <a:t>Persist the structure of data.</a:t>
            </a:r>
            <a:endParaRPr/>
          </a:p>
          <a:p>
            <a:pPr marL="0" lvl="0" indent="0" algn="l" rtl="0">
              <a:spcBef>
                <a:spcPts val="160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GDPR Compliance</a:t>
            </a:r>
            <a:endParaRPr/>
          </a:p>
        </p:txBody>
      </p:sp>
      <p:sp>
        <p:nvSpPr>
          <p:cNvPr id="154" name="Google Shape;15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GB"/>
              <a:t>Article 6 (4-e): ” the existence of appropriate safeguards, which may include encryption or pseudonymization.”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Warning</a:t>
            </a:r>
            <a:endParaRPr/>
          </a:p>
        </p:txBody>
      </p:sp>
      <p:sp>
        <p:nvSpPr>
          <p:cNvPr id="160" name="Google Shape;160;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You likely do not have the right to distribute data. </a:t>
            </a:r>
            <a:endParaRPr/>
          </a:p>
          <a:p>
            <a:pPr marL="457200" lvl="0" indent="-342900" algn="l" rtl="0">
              <a:spcBef>
                <a:spcPts val="0"/>
              </a:spcBef>
              <a:spcAft>
                <a:spcPts val="0"/>
              </a:spcAft>
              <a:buSzPts val="1800"/>
              <a:buChar char="●"/>
            </a:pPr>
            <a:r>
              <a:rPr lang="en-GB"/>
              <a:t>Ask your data provider.</a:t>
            </a:r>
            <a:endParaRPr/>
          </a:p>
          <a:p>
            <a:pPr marL="0" lvl="0" indent="0" algn="l" rtl="0">
              <a:spcBef>
                <a:spcPts val="160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Case Study</a:t>
            </a:r>
            <a:endParaRPr/>
          </a:p>
        </p:txBody>
      </p:sp>
      <p:pic>
        <p:nvPicPr>
          <p:cNvPr id="166" name="Google Shape;166;p30"/>
          <p:cNvPicPr preferRelativeResize="0"/>
          <p:nvPr/>
        </p:nvPicPr>
        <p:blipFill>
          <a:blip r:embed="rId3">
            <a:alphaModFix/>
          </a:blip>
          <a:stretch>
            <a:fillRect/>
          </a:stretch>
        </p:blipFill>
        <p:spPr>
          <a:xfrm>
            <a:off x="5958900" y="3089450"/>
            <a:ext cx="3067352" cy="1939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a:t>
            </a:r>
            <a:endParaRPr/>
          </a:p>
        </p:txBody>
      </p:sp>
      <p:graphicFrame>
        <p:nvGraphicFramePr>
          <p:cNvPr id="172" name="Google Shape;172;p31"/>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tc>
                <a:tc>
                  <a:txBody>
                    <a:bodyPr/>
                    <a:lstStyle/>
                    <a:p>
                      <a:pPr marL="0" lvl="0" indent="0" algn="l" rtl="0">
                        <a:spcBef>
                          <a:spcPts val="0"/>
                        </a:spcBef>
                        <a:spcAft>
                          <a:spcPts val="0"/>
                        </a:spcAft>
                        <a:buNone/>
                      </a:pPr>
                      <a:r>
                        <a:rPr lang="en-GB"/>
                        <a:t>first_name</a:t>
                      </a:r>
                      <a:endParaRPr/>
                    </a:p>
                  </a:txBody>
                  <a:tcPr marL="91425" marR="91425" marT="91425" marB="91425"/>
                </a:tc>
                <a:tc>
                  <a:txBody>
                    <a:bodyPr/>
                    <a:lstStyle/>
                    <a:p>
                      <a:pPr marL="0" lvl="0" indent="0" algn="l" rtl="0">
                        <a:spcBef>
                          <a:spcPts val="0"/>
                        </a:spcBef>
                        <a:spcAft>
                          <a:spcPts val="0"/>
                        </a:spcAft>
                        <a:buNone/>
                      </a:pPr>
                      <a:r>
                        <a:rPr lang="en-GB"/>
                        <a:t>last_name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2999</a:t>
                      </a:r>
                      <a:endParaRPr/>
                    </a:p>
                  </a:txBody>
                  <a:tcPr marL="91425" marR="91425" marT="91425" marB="91425"/>
                </a:tc>
                <a:tc>
                  <a:txBody>
                    <a:bodyPr/>
                    <a:lstStyle/>
                    <a:p>
                      <a:pPr marL="0" lvl="0" indent="0" algn="l" rtl="0">
                        <a:spcBef>
                          <a:spcPts val="0"/>
                        </a:spcBef>
                        <a:spcAft>
                          <a:spcPts val="0"/>
                        </a:spcAft>
                        <a:buNone/>
                      </a:pPr>
                      <a:r>
                        <a:rPr lang="en-GB"/>
                        <a:t>Grazia</a:t>
                      </a:r>
                      <a:endParaRPr/>
                    </a:p>
                  </a:txBody>
                  <a:tcPr marL="91425" marR="91425" marT="91425" marB="91425"/>
                </a:tc>
                <a:tc>
                  <a:txBody>
                    <a:bodyPr/>
                    <a:lstStyle/>
                    <a:p>
                      <a:pPr marL="0" lvl="0" indent="0" algn="l" rtl="0">
                        <a:spcBef>
                          <a:spcPts val="0"/>
                        </a:spcBef>
                        <a:spcAft>
                          <a:spcPts val="0"/>
                        </a:spcAft>
                        <a:buNone/>
                      </a:pPr>
                      <a:r>
                        <a:rPr lang="en-GB"/>
                        <a:t>Midden</a:t>
                      </a:r>
                      <a:endParaRPr/>
                    </a:p>
                  </a:txBody>
                  <a:tcPr marL="91425" marR="91425" marT="91425" marB="91425"/>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3000</a:t>
                      </a:r>
                      <a:endParaRPr/>
                    </a:p>
                  </a:txBody>
                  <a:tcPr marL="91425" marR="91425" marT="91425" marB="91425"/>
                </a:tc>
                <a:tc>
                  <a:txBody>
                    <a:bodyPr/>
                    <a:lstStyle/>
                    <a:p>
                      <a:pPr marL="0" lvl="0" indent="0" algn="l" rtl="0">
                        <a:spcBef>
                          <a:spcPts val="0"/>
                        </a:spcBef>
                        <a:spcAft>
                          <a:spcPts val="0"/>
                        </a:spcAft>
                        <a:buNone/>
                      </a:pPr>
                      <a:r>
                        <a:rPr lang="en-GB"/>
                        <a:t>Andy</a:t>
                      </a:r>
                      <a:endParaRPr/>
                    </a:p>
                  </a:txBody>
                  <a:tcPr marL="91425" marR="91425" marT="91425" marB="91425"/>
                </a:tc>
                <a:tc>
                  <a:txBody>
                    <a:bodyPr/>
                    <a:lstStyle/>
                    <a:p>
                      <a:pPr marL="0" lvl="0" indent="0" algn="l" rtl="0">
                        <a:spcBef>
                          <a:spcPts val="0"/>
                        </a:spcBef>
                        <a:spcAft>
                          <a:spcPts val="0"/>
                        </a:spcAft>
                        <a:buNone/>
                      </a:pPr>
                      <a:r>
                        <a:rPr lang="en-GB"/>
                        <a:t>DuFrens</a:t>
                      </a:r>
                      <a:endParaRPr/>
                    </a:p>
                  </a:txBody>
                  <a:tcPr marL="91425" marR="91425" marT="91425" marB="91425"/>
                </a:tc>
                <a:tc>
                  <a:txBody>
                    <a:bodyPr/>
                    <a:lstStyle/>
                    <a:p>
                      <a:pPr marL="0" lvl="0" indent="0" algn="l" rtl="0">
                        <a:spcBef>
                          <a:spcPts val="0"/>
                        </a:spcBef>
                        <a:spcAft>
                          <a:spcPts val="0"/>
                        </a:spcAft>
                        <a:buNone/>
                      </a:pPr>
                      <a:r>
                        <a:rPr lang="en-GB"/>
                        <a:t>adufrens@123.com</a:t>
                      </a:r>
                      <a:endParaRPr/>
                    </a:p>
                  </a:txBody>
                  <a:tcPr marL="91425" marR="91425" marT="91425" marB="91425"/>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a:t>66 Myrtle Road London N13 5QX</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 you hear us?</a:t>
            </a: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not:</a:t>
            </a:r>
            <a:endParaRPr/>
          </a:p>
          <a:p>
            <a:pPr marL="457200" lvl="0" indent="-342900" algn="l" rtl="0">
              <a:spcBef>
                <a:spcPts val="1600"/>
              </a:spcBef>
              <a:spcAft>
                <a:spcPts val="0"/>
              </a:spcAft>
              <a:buSzPts val="1800"/>
              <a:buChar char="●"/>
            </a:pPr>
            <a:r>
              <a:rPr lang="en-GB"/>
              <a:t>Check your speaker/headset is plugged in and the volume is on.</a:t>
            </a:r>
            <a:endParaRPr/>
          </a:p>
          <a:p>
            <a:pPr marL="457200" lvl="0" indent="-342900" algn="l" rtl="0">
              <a:spcBef>
                <a:spcPts val="0"/>
              </a:spcBef>
              <a:spcAft>
                <a:spcPts val="0"/>
              </a:spcAft>
              <a:buSzPts val="1800"/>
              <a:buChar char="●"/>
            </a:pPr>
            <a:r>
              <a:rPr lang="en-GB"/>
              <a:t>Click on audio to change to listening via phone.</a:t>
            </a:r>
            <a:endParaRPr/>
          </a:p>
          <a:p>
            <a:pPr marL="457200" lvl="0" indent="-342900" algn="l" rtl="0">
              <a:spcBef>
                <a:spcPts val="0"/>
              </a:spcBef>
              <a:spcAft>
                <a:spcPts val="0"/>
              </a:spcAft>
              <a:buSzPts val="1800"/>
              <a:buChar char="●"/>
            </a:pPr>
            <a:r>
              <a:rPr lang="en-GB"/>
              <a:t>We are recording this webinar and will post it on YouTube at </a:t>
            </a:r>
            <a:r>
              <a:rPr lang="en-GB" u="sng">
                <a:solidFill>
                  <a:schemeClr val="hlink"/>
                </a:solidFill>
                <a:hlinkClick r:id="rId3"/>
              </a:rPr>
              <a:t>www.youtube.com/user/UKDATASERVICE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Case Study - ID</a:t>
            </a:r>
            <a:endParaRPr/>
          </a:p>
          <a:p>
            <a:pPr marL="0" lvl="0" indent="0" algn="l" rtl="0">
              <a:spcBef>
                <a:spcPts val="0"/>
              </a:spcBef>
              <a:spcAft>
                <a:spcPts val="0"/>
              </a:spcAft>
              <a:buNone/>
            </a:pPr>
            <a:endParaRPr/>
          </a:p>
        </p:txBody>
      </p:sp>
      <p:graphicFrame>
        <p:nvGraphicFramePr>
          <p:cNvPr id="178" name="Google Shape;178;p32"/>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first_name</a:t>
                      </a:r>
                      <a:endParaRPr/>
                    </a:p>
                  </a:txBody>
                  <a:tcPr marL="91425" marR="91425" marT="91425" marB="91425"/>
                </a:tc>
                <a:tc>
                  <a:txBody>
                    <a:bodyPr/>
                    <a:lstStyle/>
                    <a:p>
                      <a:pPr marL="0" lvl="0" indent="0" algn="l" rtl="0">
                        <a:spcBef>
                          <a:spcPts val="0"/>
                        </a:spcBef>
                        <a:spcAft>
                          <a:spcPts val="0"/>
                        </a:spcAft>
                        <a:buNone/>
                      </a:pPr>
                      <a:r>
                        <a:rPr lang="en-GB"/>
                        <a:t>last_name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2999</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Grazia</a:t>
                      </a:r>
                      <a:endParaRPr/>
                    </a:p>
                  </a:txBody>
                  <a:tcPr marL="91425" marR="91425" marT="91425" marB="91425"/>
                </a:tc>
                <a:tc>
                  <a:txBody>
                    <a:bodyPr/>
                    <a:lstStyle/>
                    <a:p>
                      <a:pPr marL="0" lvl="0" indent="0" algn="l" rtl="0">
                        <a:spcBef>
                          <a:spcPts val="0"/>
                        </a:spcBef>
                        <a:spcAft>
                          <a:spcPts val="0"/>
                        </a:spcAft>
                        <a:buNone/>
                      </a:pPr>
                      <a:r>
                        <a:rPr lang="en-GB"/>
                        <a:t>Midden</a:t>
                      </a:r>
                      <a:endParaRPr/>
                    </a:p>
                  </a:txBody>
                  <a:tcPr marL="91425" marR="91425" marT="91425" marB="91425"/>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3000</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Andy</a:t>
                      </a:r>
                      <a:endParaRPr/>
                    </a:p>
                  </a:txBody>
                  <a:tcPr marL="91425" marR="91425" marT="91425" marB="91425"/>
                </a:tc>
                <a:tc>
                  <a:txBody>
                    <a:bodyPr/>
                    <a:lstStyle/>
                    <a:p>
                      <a:pPr marL="0" lvl="0" indent="0" algn="l" rtl="0">
                        <a:spcBef>
                          <a:spcPts val="0"/>
                        </a:spcBef>
                        <a:spcAft>
                          <a:spcPts val="0"/>
                        </a:spcAft>
                        <a:buNone/>
                      </a:pPr>
                      <a:r>
                        <a:rPr lang="en-GB"/>
                        <a:t>DuFrens</a:t>
                      </a:r>
                      <a:endParaRPr/>
                    </a:p>
                  </a:txBody>
                  <a:tcPr marL="91425" marR="91425" marT="91425" marB="91425"/>
                </a:tc>
                <a:tc>
                  <a:txBody>
                    <a:bodyPr/>
                    <a:lstStyle/>
                    <a:p>
                      <a:pPr marL="0" lvl="0" indent="0" algn="l" rtl="0">
                        <a:spcBef>
                          <a:spcPts val="0"/>
                        </a:spcBef>
                        <a:spcAft>
                          <a:spcPts val="0"/>
                        </a:spcAft>
                        <a:buNone/>
                      </a:pPr>
                      <a:r>
                        <a:rPr lang="en-GB"/>
                        <a:t>adufrens@123.com</a:t>
                      </a:r>
                      <a:endParaRPr/>
                    </a:p>
                  </a:txBody>
                  <a:tcPr marL="91425" marR="91425" marT="91425" marB="91425"/>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a:t>66 Myrtle Road London N13 5QX</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Case Study - ID</a:t>
            </a:r>
            <a:endParaRPr/>
          </a:p>
          <a:p>
            <a:pPr marL="0" lvl="0" indent="0" algn="l" rtl="0">
              <a:spcBef>
                <a:spcPts val="0"/>
              </a:spcBef>
              <a:spcAft>
                <a:spcPts val="0"/>
              </a:spcAft>
              <a:buNone/>
            </a:pPr>
            <a:endParaRPr/>
          </a:p>
        </p:txBody>
      </p:sp>
      <p:graphicFrame>
        <p:nvGraphicFramePr>
          <p:cNvPr id="184" name="Google Shape;184;p33"/>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tc>
                <a:tc>
                  <a:txBody>
                    <a:bodyPr/>
                    <a:lstStyle/>
                    <a:p>
                      <a:pPr marL="0" lvl="0" indent="0" algn="l" rtl="0">
                        <a:spcBef>
                          <a:spcPts val="0"/>
                        </a:spcBef>
                        <a:spcAft>
                          <a:spcPts val="0"/>
                        </a:spcAft>
                        <a:buNone/>
                      </a:pPr>
                      <a:r>
                        <a:rPr lang="en-GB"/>
                        <a:t>last_name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Grazia</a:t>
                      </a:r>
                      <a:endParaRPr/>
                    </a:p>
                  </a:txBody>
                  <a:tcPr marL="91425" marR="91425" marT="91425" marB="91425"/>
                </a:tc>
                <a:tc>
                  <a:txBody>
                    <a:bodyPr/>
                    <a:lstStyle/>
                    <a:p>
                      <a:pPr marL="0" lvl="0" indent="0" algn="l" rtl="0">
                        <a:spcBef>
                          <a:spcPts val="0"/>
                        </a:spcBef>
                        <a:spcAft>
                          <a:spcPts val="0"/>
                        </a:spcAft>
                        <a:buNone/>
                      </a:pPr>
                      <a:r>
                        <a:rPr lang="en-GB"/>
                        <a:t>Midden</a:t>
                      </a:r>
                      <a:endParaRPr/>
                    </a:p>
                  </a:txBody>
                  <a:tcPr marL="91425" marR="91425" marT="91425" marB="91425"/>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Andy</a:t>
                      </a:r>
                      <a:endParaRPr/>
                    </a:p>
                  </a:txBody>
                  <a:tcPr marL="91425" marR="91425" marT="91425" marB="91425"/>
                </a:tc>
                <a:tc>
                  <a:txBody>
                    <a:bodyPr/>
                    <a:lstStyle/>
                    <a:p>
                      <a:pPr marL="0" lvl="0" indent="0" algn="l" rtl="0">
                        <a:spcBef>
                          <a:spcPts val="0"/>
                        </a:spcBef>
                        <a:spcAft>
                          <a:spcPts val="0"/>
                        </a:spcAft>
                        <a:buNone/>
                      </a:pPr>
                      <a:r>
                        <a:rPr lang="en-GB"/>
                        <a:t>DuFrens</a:t>
                      </a:r>
                      <a:endParaRPr/>
                    </a:p>
                  </a:txBody>
                  <a:tcPr marL="91425" marR="91425" marT="91425" marB="91425"/>
                </a:tc>
                <a:tc>
                  <a:txBody>
                    <a:bodyPr/>
                    <a:lstStyle/>
                    <a:p>
                      <a:pPr marL="0" lvl="0" indent="0" algn="l" rtl="0">
                        <a:spcBef>
                          <a:spcPts val="0"/>
                        </a:spcBef>
                        <a:spcAft>
                          <a:spcPts val="0"/>
                        </a:spcAft>
                        <a:buNone/>
                      </a:pPr>
                      <a:r>
                        <a:rPr lang="en-GB"/>
                        <a:t>adufrens@123.com</a:t>
                      </a:r>
                      <a:endParaRPr/>
                    </a:p>
                  </a:txBody>
                  <a:tcPr marL="91425" marR="91425" marT="91425" marB="91425"/>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a:t>66 Myrtle Road London N13 5QX</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Names</a:t>
            </a:r>
            <a:endParaRPr/>
          </a:p>
          <a:p>
            <a:pPr marL="0" lvl="0" indent="0" algn="l" rtl="0">
              <a:spcBef>
                <a:spcPts val="0"/>
              </a:spcBef>
              <a:spcAft>
                <a:spcPts val="0"/>
              </a:spcAft>
              <a:buNone/>
            </a:pPr>
            <a:endParaRPr/>
          </a:p>
        </p:txBody>
      </p:sp>
      <p:graphicFrame>
        <p:nvGraphicFramePr>
          <p:cNvPr id="190" name="Google Shape;190;p34"/>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Grazia</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Midden</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Andy</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DuFrens</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adufrens@123.com</a:t>
                      </a:r>
                      <a:endParaRPr/>
                    </a:p>
                  </a:txBody>
                  <a:tcPr marL="91425" marR="91425" marT="91425" marB="91425"/>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a:t>66 Myrtle Road London N13 5QX</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Names</a:t>
            </a:r>
            <a:endParaRPr/>
          </a:p>
          <a:p>
            <a:pPr marL="0" lvl="0" indent="0" algn="l" rtl="0">
              <a:spcBef>
                <a:spcPts val="0"/>
              </a:spcBef>
              <a:spcAft>
                <a:spcPts val="0"/>
              </a:spcAft>
              <a:buNone/>
            </a:pPr>
            <a:endParaRPr/>
          </a:p>
        </p:txBody>
      </p:sp>
      <p:graphicFrame>
        <p:nvGraphicFramePr>
          <p:cNvPr id="196" name="Google Shape;196;p35"/>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adufrens@123.com</a:t>
                      </a:r>
                      <a:endParaRPr/>
                    </a:p>
                  </a:txBody>
                  <a:tcPr marL="91425" marR="91425" marT="91425" marB="91425"/>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a:t>66 Myrtle Road London N13 5QX</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Email</a:t>
            </a:r>
            <a:endParaRPr/>
          </a:p>
          <a:p>
            <a:pPr marL="0" lvl="0" indent="0" algn="l" rtl="0">
              <a:spcBef>
                <a:spcPts val="0"/>
              </a:spcBef>
              <a:spcAft>
                <a:spcPts val="0"/>
              </a:spcAft>
              <a:buNone/>
            </a:pPr>
            <a:endParaRPr/>
          </a:p>
        </p:txBody>
      </p:sp>
      <p:graphicFrame>
        <p:nvGraphicFramePr>
          <p:cNvPr id="202" name="Google Shape;202;p36"/>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gmidden@163.com</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adufrens@123.com</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a:t>66 Myrtle Road London N13 5QX</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Email</a:t>
            </a:r>
            <a:endParaRPr/>
          </a:p>
          <a:p>
            <a:pPr marL="0" lvl="0" indent="0" algn="l" rtl="0">
              <a:spcBef>
                <a:spcPts val="0"/>
              </a:spcBef>
              <a:spcAft>
                <a:spcPts val="0"/>
              </a:spcAft>
              <a:buNone/>
            </a:pPr>
            <a:endParaRPr/>
          </a:p>
        </p:txBody>
      </p:sp>
      <p:graphicFrame>
        <p:nvGraphicFramePr>
          <p:cNvPr id="208" name="Google Shape;208;p37"/>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a:t>66 Myrtle Road London N13 5QX</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Gender</a:t>
            </a:r>
            <a:endParaRPr/>
          </a:p>
          <a:p>
            <a:pPr marL="0" lvl="0" indent="0" algn="l" rtl="0">
              <a:spcBef>
                <a:spcPts val="0"/>
              </a:spcBef>
              <a:spcAft>
                <a:spcPts val="0"/>
              </a:spcAft>
              <a:buNone/>
            </a:pPr>
            <a:endParaRPr/>
          </a:p>
        </p:txBody>
      </p:sp>
      <p:graphicFrame>
        <p:nvGraphicFramePr>
          <p:cNvPr id="214" name="Google Shape;214;p38"/>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66 Myrtle Road London N13 5QX</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Address</a:t>
            </a:r>
            <a:endParaRPr/>
          </a:p>
          <a:p>
            <a:pPr marL="0" lvl="0" indent="0" algn="l" rtl="0">
              <a:spcBef>
                <a:spcPts val="0"/>
              </a:spcBef>
              <a:spcAft>
                <a:spcPts val="0"/>
              </a:spcAft>
              <a:buNone/>
            </a:pPr>
            <a:endParaRPr/>
          </a:p>
        </p:txBody>
      </p:sp>
      <p:graphicFrame>
        <p:nvGraphicFramePr>
          <p:cNvPr id="220" name="Google Shape;220;p39"/>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address</a:t>
                      </a:r>
                      <a:endParaRPr/>
                    </a:p>
                  </a:txBody>
                  <a:tcPr marL="91425" marR="91425" marT="91425" marB="91425">
                    <a:solidFill>
                      <a:srgbClr val="F4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Apt 38 Sillivan Way Manchester M36GD</a:t>
                      </a:r>
                      <a:endParaRPr/>
                    </a:p>
                  </a:txBody>
                  <a:tcPr marL="91425" marR="91425" marT="91425" marB="91425">
                    <a:solidFill>
                      <a:srgbClr val="F4CCCC"/>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66 Myrtle Road London N13 5QX</a:t>
                      </a:r>
                      <a:endParaRPr/>
                    </a:p>
                  </a:txBody>
                  <a:tcPr marL="91425" marR="91425" marT="91425" marB="91425">
                    <a:solidFill>
                      <a:srgbClr val="F4CCCC"/>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Address</a:t>
            </a:r>
            <a:endParaRPr/>
          </a:p>
          <a:p>
            <a:pPr marL="0" lvl="0" indent="0" algn="l" rtl="0">
              <a:spcBef>
                <a:spcPts val="0"/>
              </a:spcBef>
              <a:spcAft>
                <a:spcPts val="0"/>
              </a:spcAft>
              <a:buNone/>
            </a:pPr>
            <a:endParaRPr/>
          </a:p>
        </p:txBody>
      </p:sp>
      <p:graphicFrame>
        <p:nvGraphicFramePr>
          <p:cNvPr id="226" name="Google Shape;226;p40"/>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address</a:t>
                      </a:r>
                      <a:endParaRPr/>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Apt 66 Filey Road Manchester M3 6A</a:t>
                      </a:r>
                      <a:endParaRPr/>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66 Chancery lane London N13 5QX</a:t>
                      </a:r>
                      <a:endParaRPr/>
                    </a:p>
                  </a:txBody>
                  <a:tcPr marL="91425" marR="91425" marT="91425" marB="91425">
                    <a:solidFill>
                      <a:srgbClr val="D9EAD3"/>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Redaction</a:t>
            </a:r>
            <a:endParaRPr/>
          </a:p>
          <a:p>
            <a:pPr marL="0" lvl="0" indent="0" algn="l" rtl="0">
              <a:spcBef>
                <a:spcPts val="0"/>
              </a:spcBef>
              <a:spcAft>
                <a:spcPts val="0"/>
              </a:spcAft>
              <a:buNone/>
            </a:pPr>
            <a:endParaRPr/>
          </a:p>
        </p:txBody>
      </p:sp>
      <p:graphicFrame>
        <p:nvGraphicFramePr>
          <p:cNvPr id="232" name="Google Shape;232;p41"/>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address</a:t>
                      </a:r>
                      <a:endParaRPr/>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Apt 66 Filey Road Manchester M3 6A</a:t>
                      </a:r>
                      <a:endParaRPr/>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M</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66 Chancery lane London N13 5QX</a:t>
                      </a:r>
                      <a:endParaRPr/>
                    </a:p>
                  </a:txBody>
                  <a:tcPr marL="91425" marR="91425" marT="91425" marB="91425">
                    <a:solidFill>
                      <a:srgbClr val="F4CCCC"/>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 &amp; A</a:t>
            </a:r>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You should see a Q&amp;A tab in Zoom</a:t>
            </a:r>
            <a:endParaRPr/>
          </a:p>
          <a:p>
            <a:pPr marL="457200" lvl="0" indent="-342900" algn="l" rtl="0">
              <a:spcBef>
                <a:spcPts val="0"/>
              </a:spcBef>
              <a:spcAft>
                <a:spcPts val="0"/>
              </a:spcAft>
              <a:buSzPts val="1800"/>
              <a:buChar char="●"/>
            </a:pPr>
            <a:r>
              <a:rPr lang="en-GB"/>
              <a:t>Feel free to ask questions during the talk and facilitators will try to answer swiftly</a:t>
            </a:r>
            <a:endParaRPr/>
          </a:p>
          <a:p>
            <a:pPr marL="457200" lvl="0" indent="-342900" algn="l" rtl="0">
              <a:spcBef>
                <a:spcPts val="0"/>
              </a:spcBef>
              <a:spcAft>
                <a:spcPts val="0"/>
              </a:spcAft>
              <a:buSzPts val="1800"/>
              <a:buChar char="●"/>
            </a:pPr>
            <a:r>
              <a:rPr lang="en-GB"/>
              <a:t>If not there will be time for questions at the end.</a:t>
            </a:r>
            <a:endParaRPr/>
          </a:p>
        </p:txBody>
      </p:sp>
      <p:pic>
        <p:nvPicPr>
          <p:cNvPr id="70" name="Google Shape;70;p15"/>
          <p:cNvPicPr preferRelativeResize="0"/>
          <p:nvPr/>
        </p:nvPicPr>
        <p:blipFill>
          <a:blip r:embed="rId3">
            <a:alphaModFix/>
          </a:blip>
          <a:stretch>
            <a:fillRect/>
          </a:stretch>
        </p:blipFill>
        <p:spPr>
          <a:xfrm>
            <a:off x="5622363" y="2964975"/>
            <a:ext cx="3209925" cy="1962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Synthesis Process</a:t>
            </a:r>
            <a:endParaRPr/>
          </a:p>
        </p:txBody>
      </p:sp>
      <p:sp>
        <p:nvSpPr>
          <p:cNvPr id="238" name="Google Shape;238;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Generate a new index of a fixed format - 3000</a:t>
            </a:r>
            <a:endParaRPr/>
          </a:p>
          <a:p>
            <a:pPr marL="457200" lvl="0" indent="-342900" algn="l" rtl="0">
              <a:spcBef>
                <a:spcPts val="0"/>
              </a:spcBef>
              <a:spcAft>
                <a:spcPts val="0"/>
              </a:spcAft>
              <a:buSzPts val="1800"/>
              <a:buChar char="●"/>
            </a:pPr>
            <a:r>
              <a:rPr lang="en-GB"/>
              <a:t>Generate and replace a first_name and last_name</a:t>
            </a:r>
            <a:endParaRPr/>
          </a:p>
          <a:p>
            <a:pPr marL="457200" lvl="0" indent="-342900" algn="l" rtl="0">
              <a:spcBef>
                <a:spcPts val="0"/>
              </a:spcBef>
              <a:spcAft>
                <a:spcPts val="0"/>
              </a:spcAft>
              <a:buSzPts val="1800"/>
              <a:buChar char="●"/>
            </a:pPr>
            <a:r>
              <a:rPr lang="en-GB"/>
              <a:t>Generate a realistic email, connected to our full name</a:t>
            </a:r>
            <a:endParaRPr/>
          </a:p>
          <a:p>
            <a:pPr marL="457200" lvl="0" indent="-342900" algn="l" rtl="0">
              <a:spcBef>
                <a:spcPts val="0"/>
              </a:spcBef>
              <a:spcAft>
                <a:spcPts val="0"/>
              </a:spcAft>
              <a:buSzPts val="1800"/>
              <a:buChar char="●"/>
            </a:pPr>
            <a:r>
              <a:rPr lang="en-GB"/>
              <a:t>Generate a realistic gender, connected with our full name</a:t>
            </a:r>
            <a:endParaRPr/>
          </a:p>
          <a:p>
            <a:pPr marL="457200" lvl="0" indent="-342900" algn="l" rtl="0">
              <a:spcBef>
                <a:spcPts val="0"/>
              </a:spcBef>
              <a:spcAft>
                <a:spcPts val="0"/>
              </a:spcAft>
              <a:buSzPts val="1800"/>
              <a:buChar char="●"/>
            </a:pPr>
            <a:r>
              <a:rPr lang="en-GB"/>
              <a:t>Generate a new address, in the same postcode</a:t>
            </a:r>
            <a:endParaRPr/>
          </a:p>
        </p:txBody>
      </p:sp>
      <p:graphicFrame>
        <p:nvGraphicFramePr>
          <p:cNvPr id="239" name="Google Shape;239;p42"/>
          <p:cNvGraphicFramePr/>
          <p:nvPr/>
        </p:nvGraphicFramePr>
        <p:xfrm>
          <a:off x="952000" y="2972575"/>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address</a:t>
                      </a:r>
                      <a:endParaRPr/>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Apt 66 Filey Road Manchester M3 6A</a:t>
                      </a:r>
                      <a:endParaRPr/>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66 Chancery lane London N13 5QX</a:t>
                      </a:r>
                      <a:endParaRPr/>
                    </a:p>
                  </a:txBody>
                  <a:tcPr marL="91425" marR="91425" marT="91425" marB="91425">
                    <a:solidFill>
                      <a:srgbClr val="D9EAD3"/>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Redaction</a:t>
            </a:r>
            <a:endParaRPr/>
          </a:p>
          <a:p>
            <a:pPr marL="0" lvl="0" indent="0" algn="l" rtl="0">
              <a:spcBef>
                <a:spcPts val="0"/>
              </a:spcBef>
              <a:spcAft>
                <a:spcPts val="0"/>
              </a:spcAft>
              <a:buNone/>
            </a:pPr>
            <a:endParaRPr/>
          </a:p>
        </p:txBody>
      </p:sp>
      <p:pic>
        <p:nvPicPr>
          <p:cNvPr id="245" name="Google Shape;245;p43"/>
          <p:cNvPicPr preferRelativeResize="0"/>
          <p:nvPr/>
        </p:nvPicPr>
        <p:blipFill>
          <a:blip r:embed="rId3">
            <a:alphaModFix/>
          </a:blip>
          <a:stretch>
            <a:fillRect/>
          </a:stretch>
        </p:blipFill>
        <p:spPr>
          <a:xfrm>
            <a:off x="2045200" y="1108400"/>
            <a:ext cx="4876681"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Redaction</a:t>
            </a:r>
            <a:endParaRPr/>
          </a:p>
          <a:p>
            <a:pPr marL="0" lvl="0" indent="0" algn="l" rtl="0">
              <a:spcBef>
                <a:spcPts val="0"/>
              </a:spcBef>
              <a:spcAft>
                <a:spcPts val="0"/>
              </a:spcAft>
              <a:buNone/>
            </a:pPr>
            <a:endParaRPr/>
          </a:p>
        </p:txBody>
      </p:sp>
      <p:graphicFrame>
        <p:nvGraphicFramePr>
          <p:cNvPr id="251" name="Google Shape;251;p44"/>
          <p:cNvGraphicFramePr/>
          <p:nvPr/>
        </p:nvGraphicFramePr>
        <p:xfrm>
          <a:off x="952000"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ethnicity</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Age</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hasEmail</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address</a:t>
                      </a:r>
                      <a:endParaRPr/>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Italian</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20-30</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True</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Apt 66 Filey Road Manchester M3 6A</a:t>
                      </a:r>
                      <a:endParaRPr/>
                    </a:p>
                  </a:txBody>
                  <a:tcPr marL="91425" marR="91425" marT="91425" marB="91425">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Final data</a:t>
            </a:r>
            <a:endParaRPr/>
          </a:p>
          <a:p>
            <a:pPr marL="0" lvl="0" indent="0" algn="l" rtl="0">
              <a:spcBef>
                <a:spcPts val="0"/>
              </a:spcBef>
              <a:spcAft>
                <a:spcPts val="0"/>
              </a:spcAft>
              <a:buNone/>
            </a:pPr>
            <a:endParaRPr/>
          </a:p>
        </p:txBody>
      </p:sp>
      <p:graphicFrame>
        <p:nvGraphicFramePr>
          <p:cNvPr id="257" name="Google Shape;257;p45"/>
          <p:cNvGraphicFramePr/>
          <p:nvPr/>
        </p:nvGraphicFramePr>
        <p:xfrm>
          <a:off x="2888525" y="2179350"/>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792125">
                  <a:extLst>
                    <a:ext uri="{9D8B030D-6E8A-4147-A177-3AD203B41FA5}">
                      <a16:colId xmlns:a16="http://schemas.microsoft.com/office/drawing/2014/main" val="20001"/>
                    </a:ext>
                  </a:extLst>
                </a:gridCol>
                <a:gridCol w="19569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address</a:t>
                      </a:r>
                      <a:endParaRPr/>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M3</a:t>
                      </a:r>
                      <a:endParaRPr/>
                    </a:p>
                  </a:txBody>
                  <a:tcPr marL="91425" marR="91425" marT="91425" marB="91425">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Documentation</a:t>
            </a:r>
            <a:endParaRPr/>
          </a:p>
        </p:txBody>
      </p:sp>
      <p:sp>
        <p:nvSpPr>
          <p:cNvPr id="263" name="Google Shape;263;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We’ve been forced to make a lot of assumptions:</a:t>
            </a:r>
            <a:endParaRPr/>
          </a:p>
          <a:p>
            <a:pPr marL="914400" lvl="1" indent="-317500" algn="l" rtl="0">
              <a:spcBef>
                <a:spcPts val="0"/>
              </a:spcBef>
              <a:spcAft>
                <a:spcPts val="0"/>
              </a:spcAft>
              <a:buSzPts val="1400"/>
              <a:buChar char="○"/>
            </a:pPr>
            <a:r>
              <a:rPr lang="en-GB"/>
              <a:t>F is female.</a:t>
            </a:r>
            <a:endParaRPr/>
          </a:p>
          <a:p>
            <a:pPr marL="914400" lvl="1" indent="-317500" algn="l" rtl="0">
              <a:spcBef>
                <a:spcPts val="0"/>
              </a:spcBef>
              <a:spcAft>
                <a:spcPts val="0"/>
              </a:spcAft>
              <a:buSzPts val="1400"/>
              <a:buChar char="○"/>
            </a:pPr>
            <a:r>
              <a:rPr lang="en-GB"/>
              <a:t>M is Male.</a:t>
            </a:r>
            <a:endParaRPr/>
          </a:p>
          <a:p>
            <a:pPr marL="914400" lvl="1" indent="-317500" algn="l" rtl="0">
              <a:spcBef>
                <a:spcPts val="0"/>
              </a:spcBef>
              <a:spcAft>
                <a:spcPts val="0"/>
              </a:spcAft>
              <a:buSzPts val="1400"/>
              <a:buChar char="○"/>
            </a:pPr>
            <a:r>
              <a:rPr lang="en-GB"/>
              <a:t>IDs must have 4 digits .</a:t>
            </a:r>
            <a:endParaRPr/>
          </a:p>
          <a:p>
            <a:pPr marL="914400" lvl="1" indent="-317500" algn="l" rtl="0">
              <a:spcBef>
                <a:spcPts val="0"/>
              </a:spcBef>
              <a:spcAft>
                <a:spcPts val="0"/>
              </a:spcAft>
              <a:buSzPts val="1400"/>
              <a:buChar char="○"/>
            </a:pPr>
            <a:r>
              <a:rPr lang="en-GB"/>
              <a:t>No rows are missing.</a:t>
            </a:r>
            <a:endParaRPr/>
          </a:p>
          <a:p>
            <a:pPr marL="914400" lvl="1" indent="-317500" algn="l" rtl="0">
              <a:spcBef>
                <a:spcPts val="0"/>
              </a:spcBef>
              <a:spcAft>
                <a:spcPts val="0"/>
              </a:spcAft>
              <a:buSzPts val="1400"/>
              <a:buChar char="○"/>
            </a:pPr>
            <a:r>
              <a:rPr lang="en-GB"/>
              <a:t>ID, gender and a coarsened address are sufficient for our research.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Redaction Process</a:t>
            </a:r>
            <a:endParaRPr/>
          </a:p>
        </p:txBody>
      </p:sp>
      <p:sp>
        <p:nvSpPr>
          <p:cNvPr id="269" name="Google Shape;269;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Redacted rows not in Manchester.</a:t>
            </a:r>
            <a:endParaRPr/>
          </a:p>
          <a:p>
            <a:pPr marL="457200" lvl="0" indent="-342900" algn="l" rtl="0">
              <a:spcBef>
                <a:spcPts val="0"/>
              </a:spcBef>
              <a:spcAft>
                <a:spcPts val="0"/>
              </a:spcAft>
              <a:buSzPts val="1800"/>
              <a:buChar char="●"/>
            </a:pPr>
            <a:r>
              <a:rPr lang="en-GB"/>
              <a:t>Redacted free text columns - first name, last name and email.</a:t>
            </a:r>
            <a:endParaRPr/>
          </a:p>
          <a:p>
            <a:pPr marL="457200" lvl="0" indent="-342900" algn="l" rtl="0">
              <a:spcBef>
                <a:spcPts val="0"/>
              </a:spcBef>
              <a:spcAft>
                <a:spcPts val="0"/>
              </a:spcAft>
              <a:buSzPts val="1800"/>
              <a:buChar char="●"/>
            </a:pPr>
            <a:r>
              <a:rPr lang="en-GB"/>
              <a:t>Redacted all address data beyond the city and top level postcode.</a:t>
            </a:r>
            <a:endParaRPr/>
          </a:p>
        </p:txBody>
      </p:sp>
      <p:graphicFrame>
        <p:nvGraphicFramePr>
          <p:cNvPr id="270" name="Google Shape;270;p47"/>
          <p:cNvGraphicFramePr/>
          <p:nvPr/>
        </p:nvGraphicFramePr>
        <p:xfrm>
          <a:off x="2888525" y="3187475"/>
          <a:ext cx="3000000" cy="3000000"/>
        </p:xfrm>
        <a:graphic>
          <a:graphicData uri="http://schemas.openxmlformats.org/drawingml/2006/table">
            <a:tbl>
              <a:tblPr>
                <a:noFill/>
                <a:tableStyleId>{62448EC7-3FBC-4F7D-8F1C-A98F70D9BCCA}</a:tableStyleId>
              </a:tblPr>
              <a:tblGrid>
                <a:gridCol w="617900">
                  <a:extLst>
                    <a:ext uri="{9D8B030D-6E8A-4147-A177-3AD203B41FA5}">
                      <a16:colId xmlns:a16="http://schemas.microsoft.com/office/drawing/2014/main" val="20000"/>
                    </a:ext>
                  </a:extLst>
                </a:gridCol>
                <a:gridCol w="792125">
                  <a:extLst>
                    <a:ext uri="{9D8B030D-6E8A-4147-A177-3AD203B41FA5}">
                      <a16:colId xmlns:a16="http://schemas.microsoft.com/office/drawing/2014/main" val="20001"/>
                    </a:ext>
                  </a:extLst>
                </a:gridCol>
                <a:gridCol w="19569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address</a:t>
                      </a:r>
                      <a:endParaRPr/>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M3</a:t>
                      </a:r>
                      <a:endParaRPr/>
                    </a:p>
                  </a:txBody>
                  <a:tcPr marL="91425" marR="91425" marT="91425" marB="91425">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Masking</a:t>
            </a:r>
            <a:endParaRPr/>
          </a:p>
        </p:txBody>
      </p:sp>
      <p:pic>
        <p:nvPicPr>
          <p:cNvPr id="276" name="Google Shape;276;p48"/>
          <p:cNvPicPr preferRelativeResize="0"/>
          <p:nvPr/>
        </p:nvPicPr>
        <p:blipFill rotWithShape="1">
          <a:blip r:embed="rId3">
            <a:alphaModFix/>
          </a:blip>
          <a:srcRect l="5385" t="35517" r="1112"/>
          <a:stretch/>
        </p:blipFill>
        <p:spPr>
          <a:xfrm>
            <a:off x="5681501" y="1721650"/>
            <a:ext cx="3207276" cy="3316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Masking Techniques Comparison</a:t>
            </a:r>
            <a:endParaRPr/>
          </a:p>
        </p:txBody>
      </p:sp>
      <p:sp>
        <p:nvSpPr>
          <p:cNvPr id="282" name="Google Shape;282;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434343"/>
              </a:buClr>
              <a:buSzPts val="1800"/>
              <a:buChar char="●"/>
            </a:pPr>
            <a:r>
              <a:rPr lang="en-GB">
                <a:solidFill>
                  <a:srgbClr val="434343"/>
                </a:solidFill>
              </a:rPr>
              <a:t>Substitution - Replacing data with data from a source. </a:t>
            </a:r>
            <a:endParaRPr>
              <a:solidFill>
                <a:srgbClr val="434343"/>
              </a:solidFill>
            </a:endParaRPr>
          </a:p>
          <a:p>
            <a:pPr marL="457200" lvl="0" indent="-342900" algn="l" rtl="0">
              <a:lnSpc>
                <a:spcPct val="100000"/>
              </a:lnSpc>
              <a:spcBef>
                <a:spcPts val="0"/>
              </a:spcBef>
              <a:spcAft>
                <a:spcPts val="0"/>
              </a:spcAft>
              <a:buClr>
                <a:srgbClr val="434343"/>
              </a:buClr>
              <a:buSzPts val="1800"/>
              <a:buChar char="●"/>
            </a:pPr>
            <a:r>
              <a:rPr lang="en-GB">
                <a:solidFill>
                  <a:srgbClr val="434343"/>
                </a:solidFill>
              </a:rPr>
              <a:t>Shuffling - Changing the order of data.</a:t>
            </a:r>
            <a:endParaRPr>
              <a:solidFill>
                <a:srgbClr val="434343"/>
              </a:solidFill>
              <a:highlight>
                <a:srgbClr val="D9EAD3"/>
              </a:highlight>
            </a:endParaRPr>
          </a:p>
          <a:p>
            <a:pPr marL="457200" lvl="0" indent="-342900" algn="l" rtl="0">
              <a:lnSpc>
                <a:spcPct val="100000"/>
              </a:lnSpc>
              <a:spcBef>
                <a:spcPts val="0"/>
              </a:spcBef>
              <a:spcAft>
                <a:spcPts val="0"/>
              </a:spcAft>
              <a:buClr>
                <a:srgbClr val="434343"/>
              </a:buClr>
              <a:buSzPts val="1800"/>
              <a:buChar char="●"/>
            </a:pPr>
            <a:r>
              <a:rPr lang="en-GB">
                <a:solidFill>
                  <a:srgbClr val="434343"/>
                </a:solidFill>
              </a:rPr>
              <a:t>Variance - Adding small amounts of noise to data.</a:t>
            </a:r>
            <a:endParaRPr>
              <a:solidFill>
                <a:srgbClr val="434343"/>
              </a:solidFill>
              <a:highlight>
                <a:srgbClr val="D9EAD3"/>
              </a:highlight>
            </a:endParaRPr>
          </a:p>
          <a:p>
            <a:pPr marL="457200" lvl="0" indent="-342900" algn="l" rtl="0">
              <a:lnSpc>
                <a:spcPct val="100000"/>
              </a:lnSpc>
              <a:spcBef>
                <a:spcPts val="0"/>
              </a:spcBef>
              <a:spcAft>
                <a:spcPts val="0"/>
              </a:spcAft>
              <a:buClr>
                <a:srgbClr val="434343"/>
              </a:buClr>
              <a:buSzPts val="1800"/>
              <a:buChar char="●"/>
            </a:pPr>
            <a:r>
              <a:rPr lang="en-GB">
                <a:solidFill>
                  <a:srgbClr val="434343"/>
                </a:solidFill>
              </a:rPr>
              <a:t>Encryption - Traditional encryption using a key.</a:t>
            </a:r>
            <a:endParaRPr>
              <a:solidFill>
                <a:srgbClr val="434343"/>
              </a:solidFill>
              <a:highlight>
                <a:srgbClr val="D9EAD3"/>
              </a:highlight>
            </a:endParaRPr>
          </a:p>
          <a:p>
            <a:pPr marL="457200" lvl="0" indent="-342900" algn="l" rtl="0">
              <a:lnSpc>
                <a:spcPct val="100000"/>
              </a:lnSpc>
              <a:spcBef>
                <a:spcPts val="0"/>
              </a:spcBef>
              <a:spcAft>
                <a:spcPts val="0"/>
              </a:spcAft>
              <a:buClr>
                <a:srgbClr val="434343"/>
              </a:buClr>
              <a:buSzPts val="1800"/>
              <a:buChar char="●"/>
            </a:pPr>
            <a:r>
              <a:rPr lang="en-GB">
                <a:solidFill>
                  <a:srgbClr val="434343"/>
                </a:solidFill>
              </a:rPr>
              <a:t>Scrambling - Changing the order of characters in data.</a:t>
            </a:r>
            <a:endParaRPr>
              <a:solidFill>
                <a:srgbClr val="434343"/>
              </a:solidFill>
              <a:highlight>
                <a:srgbClr val="D9EAD3"/>
              </a:highlight>
            </a:endParaRPr>
          </a:p>
          <a:p>
            <a:pPr marL="457200" lvl="0" indent="-342900" algn="l" rtl="0">
              <a:lnSpc>
                <a:spcPct val="100000"/>
              </a:lnSpc>
              <a:spcBef>
                <a:spcPts val="0"/>
              </a:spcBef>
              <a:spcAft>
                <a:spcPts val="0"/>
              </a:spcAft>
              <a:buClr>
                <a:srgbClr val="434343"/>
              </a:buClr>
              <a:buSzPts val="1800"/>
              <a:buChar char="●"/>
            </a:pPr>
            <a:r>
              <a:rPr lang="en-GB">
                <a:solidFill>
                  <a:srgbClr val="434343"/>
                </a:solidFill>
              </a:rPr>
              <a:t>Nulling out - replacing data with null values.</a:t>
            </a:r>
            <a:endParaRPr>
              <a:solidFill>
                <a:srgbClr val="434343"/>
              </a:solidFill>
              <a:highlight>
                <a:srgbClr val="D9EAD3"/>
              </a:highlight>
            </a:endParaRPr>
          </a:p>
          <a:p>
            <a:pPr marL="457200" lvl="0" indent="-342900" algn="l" rtl="0">
              <a:lnSpc>
                <a:spcPct val="100000"/>
              </a:lnSpc>
              <a:spcBef>
                <a:spcPts val="0"/>
              </a:spcBef>
              <a:spcAft>
                <a:spcPts val="0"/>
              </a:spcAft>
              <a:buClr>
                <a:srgbClr val="434343"/>
              </a:buClr>
              <a:buSzPts val="1800"/>
              <a:buChar char="●"/>
            </a:pPr>
            <a:r>
              <a:rPr lang="en-GB">
                <a:solidFill>
                  <a:srgbClr val="434343"/>
                </a:solidFill>
              </a:rPr>
              <a:t>Masking out - replacing parts of the data with a clear fake value.</a:t>
            </a:r>
            <a:endParaRPr>
              <a:solidFill>
                <a:srgbClr val="434343"/>
              </a:solidFill>
            </a:endParaRPr>
          </a:p>
          <a:p>
            <a:pPr marL="457200" lvl="0" indent="0" algn="l" rtl="0">
              <a:spcBef>
                <a:spcPts val="0"/>
              </a:spcBef>
              <a:spcAft>
                <a:spcPts val="16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Masking Techniques Comparison</a:t>
            </a:r>
            <a:endParaRPr/>
          </a:p>
        </p:txBody>
      </p:sp>
      <p:graphicFrame>
        <p:nvGraphicFramePr>
          <p:cNvPr id="288" name="Google Shape;288;p50"/>
          <p:cNvGraphicFramePr/>
          <p:nvPr/>
        </p:nvGraphicFramePr>
        <p:xfrm>
          <a:off x="1534600" y="1253050"/>
          <a:ext cx="3000000" cy="3000000"/>
        </p:xfrm>
        <a:graphic>
          <a:graphicData uri="http://schemas.openxmlformats.org/drawingml/2006/table">
            <a:tbl>
              <a:tblPr>
                <a:noFill/>
                <a:tableStyleId>{62448EC7-3FBC-4F7D-8F1C-A98F70D9BCCA}</a:tableStyleId>
              </a:tblPr>
              <a:tblGrid>
                <a:gridCol w="2995950">
                  <a:extLst>
                    <a:ext uri="{9D8B030D-6E8A-4147-A177-3AD203B41FA5}">
                      <a16:colId xmlns:a16="http://schemas.microsoft.com/office/drawing/2014/main" val="20000"/>
                    </a:ext>
                  </a:extLst>
                </a:gridCol>
                <a:gridCol w="29959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Method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Suitable for unauthorized users?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Substitution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Shuffling</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Variance</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t>Encryption</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t>Scrambling</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a:t>Nulling out</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a:t>Masking out</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Masking Technique - Substitution</a:t>
            </a:r>
            <a:endParaRPr/>
          </a:p>
          <a:p>
            <a:pPr marL="0" lvl="0" indent="0" algn="l" rtl="0">
              <a:spcBef>
                <a:spcPts val="0"/>
              </a:spcBef>
              <a:spcAft>
                <a:spcPts val="0"/>
              </a:spcAft>
              <a:buNone/>
            </a:pPr>
            <a:endParaRPr/>
          </a:p>
        </p:txBody>
      </p:sp>
      <p:graphicFrame>
        <p:nvGraphicFramePr>
          <p:cNvPr id="294" name="Google Shape;294;p51"/>
          <p:cNvGraphicFramePr/>
          <p:nvPr/>
        </p:nvGraphicFramePr>
        <p:xfrm>
          <a:off x="374275"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95" name="Google Shape;295;p51"/>
          <p:cNvGraphicFramePr/>
          <p:nvPr/>
        </p:nvGraphicFramePr>
        <p:xfrm>
          <a:off x="5153400"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highlight>
                            <a:srgbClr val="D9EAD3"/>
                          </a:highlight>
                        </a:rPr>
                        <a:t>Andy Dufrens</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highlight>
                            <a:srgbClr val="D9EAD3"/>
                          </a:highlight>
                        </a:rPr>
                        <a:t>Joseph Allen</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96" name="Google Shape;296;p51"/>
          <p:cNvGraphicFramePr/>
          <p:nvPr/>
        </p:nvGraphicFramePr>
        <p:xfrm>
          <a:off x="770375" y="1077125"/>
          <a:ext cx="3000000" cy="3000000"/>
        </p:xfrm>
        <a:graphic>
          <a:graphicData uri="http://schemas.openxmlformats.org/drawingml/2006/table">
            <a:tbl>
              <a:tblPr>
                <a:noFill/>
                <a:tableStyleId>{62448EC7-3FBC-4F7D-8F1C-A98F70D9BCCA}</a:tableStyleId>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a:t>Method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Anonymous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Indistinguishable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Technical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Practical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a:t>Substitution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Maybe</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Synthetic Data</a:t>
            </a:r>
            <a:endParaRPr/>
          </a:p>
        </p:txBody>
      </p:sp>
      <p:sp>
        <p:nvSpPr>
          <p:cNvPr id="76" name="Google Shape;76;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Redaction &amp; Masking</a:t>
            </a:r>
            <a:endParaRPr/>
          </a:p>
          <a:p>
            <a:pPr marL="0" lvl="0" indent="0" algn="ctr" rtl="0">
              <a:spcBef>
                <a:spcPts val="0"/>
              </a:spcBef>
              <a:spcAft>
                <a:spcPts val="0"/>
              </a:spcAft>
              <a:buNone/>
            </a:pPr>
            <a:r>
              <a:rPr lang="en-GB"/>
              <a:t>Joseph Allen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Masking Technique - Shuffling</a:t>
            </a:r>
            <a:endParaRPr/>
          </a:p>
          <a:p>
            <a:pPr marL="0" lvl="0" indent="0" algn="l" rtl="0">
              <a:spcBef>
                <a:spcPts val="0"/>
              </a:spcBef>
              <a:spcAft>
                <a:spcPts val="0"/>
              </a:spcAft>
              <a:buNone/>
            </a:pPr>
            <a:endParaRPr/>
          </a:p>
        </p:txBody>
      </p:sp>
      <p:graphicFrame>
        <p:nvGraphicFramePr>
          <p:cNvPr id="302" name="Google Shape;302;p52"/>
          <p:cNvGraphicFramePr/>
          <p:nvPr/>
        </p:nvGraphicFramePr>
        <p:xfrm>
          <a:off x="374275"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3" name="Google Shape;303;p52"/>
          <p:cNvGraphicFramePr/>
          <p:nvPr/>
        </p:nvGraphicFramePr>
        <p:xfrm>
          <a:off x="5153400"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highlight>
                            <a:srgbClr val="FFF2CC"/>
                          </a:highlight>
                        </a:rPr>
                        <a:t>Andy Otto</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highlight>
                            <a:srgbClr val="FFF2CC"/>
                          </a:highlight>
                        </a:rPr>
                        <a:t>Grazia Midden</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4" name="Google Shape;304;p52"/>
          <p:cNvGraphicFramePr/>
          <p:nvPr/>
        </p:nvGraphicFramePr>
        <p:xfrm>
          <a:off x="770375" y="1089863"/>
          <a:ext cx="3000000" cy="3000000"/>
        </p:xfrm>
        <a:graphic>
          <a:graphicData uri="http://schemas.openxmlformats.org/drawingml/2006/table">
            <a:tbl>
              <a:tblPr>
                <a:noFill/>
                <a:tableStyleId>{62448EC7-3FBC-4F7D-8F1C-A98F70D9BCCA}</a:tableStyleId>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a:t>Method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Anonymous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Indistinguishable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Technical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Practical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a:t>Shuffling</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No</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No</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Masking Technique - Variance</a:t>
            </a:r>
            <a:endParaRPr/>
          </a:p>
          <a:p>
            <a:pPr marL="0" lvl="0" indent="0" algn="l" rtl="0">
              <a:spcBef>
                <a:spcPts val="0"/>
              </a:spcBef>
              <a:spcAft>
                <a:spcPts val="0"/>
              </a:spcAft>
              <a:buNone/>
            </a:pPr>
            <a:endParaRPr/>
          </a:p>
        </p:txBody>
      </p:sp>
      <p:graphicFrame>
        <p:nvGraphicFramePr>
          <p:cNvPr id="310" name="Google Shape;310;p53"/>
          <p:cNvGraphicFramePr/>
          <p:nvPr/>
        </p:nvGraphicFramePr>
        <p:xfrm>
          <a:off x="374275"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1" name="Google Shape;311;p53"/>
          <p:cNvGraphicFramePr/>
          <p:nvPr/>
        </p:nvGraphicFramePr>
        <p:xfrm>
          <a:off x="5153400"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highlight>
                            <a:srgbClr val="FFF2CC"/>
                          </a:highlight>
                        </a:rPr>
                        <a:t>26</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highlight>
                            <a:srgbClr val="FFF2CC"/>
                          </a:highlight>
                        </a:rPr>
                        <a:t>44</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2" name="Google Shape;312;p53"/>
          <p:cNvGraphicFramePr/>
          <p:nvPr/>
        </p:nvGraphicFramePr>
        <p:xfrm>
          <a:off x="770375" y="1131600"/>
          <a:ext cx="3000000" cy="3000000"/>
        </p:xfrm>
        <a:graphic>
          <a:graphicData uri="http://schemas.openxmlformats.org/drawingml/2006/table">
            <a:tbl>
              <a:tblPr>
                <a:noFill/>
                <a:tableStyleId>{62448EC7-3FBC-4F7D-8F1C-A98F70D9BCCA}</a:tableStyleId>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a:t>Method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Anonymous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Indistinguishable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Technical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Practical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a:t>Variance</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Masking Technique - Encryption</a:t>
            </a:r>
            <a:endParaRPr/>
          </a:p>
          <a:p>
            <a:pPr marL="0" lvl="0" indent="0" algn="l" rtl="0">
              <a:spcBef>
                <a:spcPts val="0"/>
              </a:spcBef>
              <a:spcAft>
                <a:spcPts val="0"/>
              </a:spcAft>
              <a:buNone/>
            </a:pPr>
            <a:endParaRPr/>
          </a:p>
        </p:txBody>
      </p:sp>
      <p:graphicFrame>
        <p:nvGraphicFramePr>
          <p:cNvPr id="318" name="Google Shape;318;p54"/>
          <p:cNvGraphicFramePr/>
          <p:nvPr/>
        </p:nvGraphicFramePr>
        <p:xfrm>
          <a:off x="374275"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54"/>
          <p:cNvGraphicFramePr/>
          <p:nvPr/>
        </p:nvGraphicFramePr>
        <p:xfrm>
          <a:off x="5153400"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highlight>
                            <a:srgbClr val="FFF2CC"/>
                          </a:highlight>
                        </a:rPr>
                        <a:t>Rw10”£</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highlight>
                            <a:srgbClr val="FFF2CC"/>
                          </a:highlight>
                        </a:rPr>
                        <a:t>S)!”SS</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54"/>
          <p:cNvGraphicFramePr/>
          <p:nvPr/>
        </p:nvGraphicFramePr>
        <p:xfrm>
          <a:off x="770375" y="1131600"/>
          <a:ext cx="3000000" cy="3000000"/>
        </p:xfrm>
        <a:graphic>
          <a:graphicData uri="http://schemas.openxmlformats.org/drawingml/2006/table">
            <a:tbl>
              <a:tblPr>
                <a:noFill/>
                <a:tableStyleId>{62448EC7-3FBC-4F7D-8F1C-A98F70D9BCCA}</a:tableStyleId>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a:t>Method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Anonymous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Indistinguishable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Technical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Practical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a:t>Encryption</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No</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Masking Technique - Scrambling</a:t>
            </a:r>
            <a:endParaRPr/>
          </a:p>
          <a:p>
            <a:pPr marL="0" lvl="0" indent="0" algn="l" rtl="0">
              <a:spcBef>
                <a:spcPts val="0"/>
              </a:spcBef>
              <a:spcAft>
                <a:spcPts val="0"/>
              </a:spcAft>
              <a:buNone/>
            </a:pPr>
            <a:endParaRPr/>
          </a:p>
        </p:txBody>
      </p:sp>
      <p:sp>
        <p:nvSpPr>
          <p:cNvPr id="326" name="Google Shape;326;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Randomly rearranging the characters in a string.</a:t>
            </a:r>
            <a:endParaRPr/>
          </a:p>
          <a:p>
            <a:pPr marL="457200" lvl="0" indent="-342900" algn="l" rtl="0">
              <a:spcBef>
                <a:spcPts val="0"/>
              </a:spcBef>
              <a:spcAft>
                <a:spcPts val="0"/>
              </a:spcAft>
              <a:buSzPts val="1800"/>
              <a:buChar char="●"/>
            </a:pPr>
            <a:r>
              <a:rPr lang="en-GB"/>
              <a:t>Joseph -&gt; Josehp</a:t>
            </a:r>
            <a:endParaRPr/>
          </a:p>
        </p:txBody>
      </p:sp>
      <p:graphicFrame>
        <p:nvGraphicFramePr>
          <p:cNvPr id="327" name="Google Shape;327;p55"/>
          <p:cNvGraphicFramePr/>
          <p:nvPr/>
        </p:nvGraphicFramePr>
        <p:xfrm>
          <a:off x="374275"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8" name="Google Shape;328;p55"/>
          <p:cNvGraphicFramePr/>
          <p:nvPr/>
        </p:nvGraphicFramePr>
        <p:xfrm>
          <a:off x="5153400"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highlight>
                            <a:srgbClr val="FFF2CC"/>
                          </a:highlight>
                        </a:rPr>
                        <a:t>zaairG dMinde</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highlight>
                            <a:srgbClr val="FFF2CC"/>
                          </a:highlight>
                        </a:rPr>
                        <a:t>dyAn tOto</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9" name="Google Shape;329;p55"/>
          <p:cNvGraphicFramePr/>
          <p:nvPr/>
        </p:nvGraphicFramePr>
        <p:xfrm>
          <a:off x="770375" y="1936775"/>
          <a:ext cx="3000000" cy="3000000"/>
        </p:xfrm>
        <a:graphic>
          <a:graphicData uri="http://schemas.openxmlformats.org/drawingml/2006/table">
            <a:tbl>
              <a:tblPr>
                <a:noFill/>
                <a:tableStyleId>{62448EC7-3FBC-4F7D-8F1C-A98F70D9BCCA}</a:tableStyleId>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a:t>Method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Anonymous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Indistinguishable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Technical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Practical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a:t>Scrambling</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Masking Technique - Nulling out</a:t>
            </a:r>
            <a:endParaRPr/>
          </a:p>
          <a:p>
            <a:pPr marL="0" lvl="0" indent="0" algn="l" rtl="0">
              <a:spcBef>
                <a:spcPts val="0"/>
              </a:spcBef>
              <a:spcAft>
                <a:spcPts val="0"/>
              </a:spcAft>
              <a:buNone/>
            </a:pPr>
            <a:endParaRPr/>
          </a:p>
        </p:txBody>
      </p:sp>
      <p:sp>
        <p:nvSpPr>
          <p:cNvPr id="335" name="Google Shape;335;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Replace data with null values.</a:t>
            </a:r>
            <a:endParaRPr/>
          </a:p>
          <a:p>
            <a:pPr marL="457200" lvl="0" indent="-342900" algn="l" rtl="0">
              <a:spcBef>
                <a:spcPts val="0"/>
              </a:spcBef>
              <a:spcAft>
                <a:spcPts val="0"/>
              </a:spcAft>
              <a:buSzPts val="1800"/>
              <a:buChar char="●"/>
            </a:pPr>
            <a:r>
              <a:rPr lang="en-GB"/>
              <a:t>Similar to redaction, but shows we intentionally removed the data.</a:t>
            </a:r>
            <a:endParaRPr/>
          </a:p>
        </p:txBody>
      </p:sp>
      <p:graphicFrame>
        <p:nvGraphicFramePr>
          <p:cNvPr id="336" name="Google Shape;336;p56"/>
          <p:cNvGraphicFramePr/>
          <p:nvPr/>
        </p:nvGraphicFramePr>
        <p:xfrm>
          <a:off x="374275"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37" name="Google Shape;337;p56"/>
          <p:cNvGraphicFramePr/>
          <p:nvPr/>
        </p:nvGraphicFramePr>
        <p:xfrm>
          <a:off x="5153400"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b="1">
                          <a:highlight>
                            <a:srgbClr val="FFF2CC"/>
                          </a:highlight>
                        </a:rPr>
                        <a:t>NULL</a:t>
                      </a:r>
                      <a:endParaRPr b="1">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b="1">
                          <a:highlight>
                            <a:srgbClr val="FFF2CC"/>
                          </a:highlight>
                        </a:rPr>
                        <a:t>NULL</a:t>
                      </a:r>
                      <a:endParaRPr b="1">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Masking Technique - Masking out</a:t>
            </a:r>
            <a:endParaRPr/>
          </a:p>
          <a:p>
            <a:pPr marL="0" lvl="0" indent="0" algn="l" rtl="0">
              <a:spcBef>
                <a:spcPts val="0"/>
              </a:spcBef>
              <a:spcAft>
                <a:spcPts val="0"/>
              </a:spcAft>
              <a:buNone/>
            </a:pPr>
            <a:endParaRPr/>
          </a:p>
        </p:txBody>
      </p:sp>
      <p:sp>
        <p:nvSpPr>
          <p:cNvPr id="343" name="Google Shape;343;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Replace some of the data with fake data.</a:t>
            </a:r>
            <a:endParaRPr/>
          </a:p>
          <a:p>
            <a:pPr marL="457200" lvl="0" indent="-342900" algn="l" rtl="0">
              <a:spcBef>
                <a:spcPts val="0"/>
              </a:spcBef>
              <a:spcAft>
                <a:spcPts val="0"/>
              </a:spcAft>
              <a:buSzPts val="1800"/>
              <a:buChar char="●"/>
            </a:pPr>
            <a:r>
              <a:rPr lang="en-GB"/>
              <a:t>Commonly used to show your credit card number as</a:t>
            </a:r>
            <a:endParaRPr/>
          </a:p>
          <a:p>
            <a:pPr marL="914400" lvl="1" indent="-317500" algn="l" rtl="0">
              <a:spcBef>
                <a:spcPts val="0"/>
              </a:spcBef>
              <a:spcAft>
                <a:spcPts val="0"/>
              </a:spcAft>
              <a:buSzPts val="1400"/>
              <a:buChar char="○"/>
            </a:pPr>
            <a:r>
              <a:rPr lang="en-GB"/>
              <a:t>XXXX XXXX XXXX 1234</a:t>
            </a:r>
            <a:endParaRPr/>
          </a:p>
          <a:p>
            <a:pPr marL="457200" lvl="0" indent="-342900" algn="l" rtl="0">
              <a:spcBef>
                <a:spcPts val="0"/>
              </a:spcBef>
              <a:spcAft>
                <a:spcPts val="0"/>
              </a:spcAft>
              <a:buSzPts val="1800"/>
              <a:buChar char="●"/>
            </a:pPr>
            <a:r>
              <a:rPr lang="en-GB"/>
              <a:t>Removes part of the data, but the other part can still be used.</a:t>
            </a:r>
            <a:endParaRPr/>
          </a:p>
          <a:p>
            <a:pPr marL="0" lvl="0" indent="0" algn="l" rtl="0">
              <a:spcBef>
                <a:spcPts val="1600"/>
              </a:spcBef>
              <a:spcAft>
                <a:spcPts val="1600"/>
              </a:spcAft>
              <a:buNone/>
            </a:pPr>
            <a:endParaRPr/>
          </a:p>
        </p:txBody>
      </p:sp>
      <p:graphicFrame>
        <p:nvGraphicFramePr>
          <p:cNvPr id="344" name="Google Shape;344;p57"/>
          <p:cNvGraphicFramePr/>
          <p:nvPr/>
        </p:nvGraphicFramePr>
        <p:xfrm>
          <a:off x="374275"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45" name="Google Shape;345;p57"/>
          <p:cNvGraphicFramePr/>
          <p:nvPr/>
        </p:nvGraphicFramePr>
        <p:xfrm>
          <a:off x="5153400" y="3349450"/>
          <a:ext cx="3000000" cy="3000000"/>
        </p:xfrm>
        <a:graphic>
          <a:graphicData uri="http://schemas.openxmlformats.org/drawingml/2006/table">
            <a:tbl>
              <a:tblPr>
                <a:noFill/>
                <a:tableStyleId>{62448EC7-3FBC-4F7D-8F1C-A98F70D9BCCA}</a:tableStyleId>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highlight>
                            <a:srgbClr val="FFF2CC"/>
                          </a:highlight>
                        </a:rPr>
                        <a:t>NAME</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highlight>
                            <a:srgbClr val="FFF2CC"/>
                          </a:highlight>
                        </a:rPr>
                        <a:t>NAME</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 analysis</a:t>
            </a:r>
            <a:endParaRPr/>
          </a:p>
        </p:txBody>
      </p:sp>
      <p:graphicFrame>
        <p:nvGraphicFramePr>
          <p:cNvPr id="351" name="Google Shape;351;p58"/>
          <p:cNvGraphicFramePr/>
          <p:nvPr/>
        </p:nvGraphicFramePr>
        <p:xfrm>
          <a:off x="770375" y="1131600"/>
          <a:ext cx="3000000" cy="3000000"/>
        </p:xfrm>
        <a:graphic>
          <a:graphicData uri="http://schemas.openxmlformats.org/drawingml/2006/table">
            <a:tbl>
              <a:tblPr>
                <a:noFill/>
                <a:tableStyleId>{62448EC7-3FBC-4F7D-8F1C-A98F70D9BCCA}</a:tableStyleId>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a:t>Method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Anonymous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Indistinguishable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Technical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Practical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a:t>Substitution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Maybe</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GB"/>
                        <a:t>Shuffling</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No</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No</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a:t>Variance</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a:t>Encryption</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No</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a:t>Scrambling</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GB"/>
                        <a:t>Nulling out</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GB"/>
                        <a:t>Masking out</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Redaction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Redaction</a:t>
            </a:r>
            <a:endParaRPr/>
          </a:p>
        </p:txBody>
      </p:sp>
      <p:pic>
        <p:nvPicPr>
          <p:cNvPr id="362" name="Google Shape;362;p60"/>
          <p:cNvPicPr preferRelativeResize="0"/>
          <p:nvPr/>
        </p:nvPicPr>
        <p:blipFill>
          <a:blip r:embed="rId3">
            <a:alphaModFix/>
          </a:blip>
          <a:stretch>
            <a:fillRect/>
          </a:stretch>
        </p:blipFill>
        <p:spPr>
          <a:xfrm>
            <a:off x="1238250" y="1017725"/>
            <a:ext cx="6667500" cy="3181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Synthesis Techniques - Redaction</a:t>
            </a:r>
            <a:endParaRPr/>
          </a:p>
          <a:p>
            <a:pPr marL="0" lvl="0" indent="0" algn="l" rtl="0">
              <a:spcBef>
                <a:spcPts val="0"/>
              </a:spcBef>
              <a:spcAft>
                <a:spcPts val="0"/>
              </a:spcAft>
              <a:buNone/>
            </a:pPr>
            <a:endParaRPr/>
          </a:p>
        </p:txBody>
      </p:sp>
      <p:sp>
        <p:nvSpPr>
          <p:cNvPr id="368" name="Google Shape;368;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Redaction - Removing sensitive data from our dataset</a:t>
            </a:r>
            <a:endParaRPr/>
          </a:p>
          <a:p>
            <a:pPr marL="914400" lvl="1" indent="-317500" algn="l" rtl="0">
              <a:spcBef>
                <a:spcPts val="0"/>
              </a:spcBef>
              <a:spcAft>
                <a:spcPts val="0"/>
              </a:spcAft>
              <a:buSzPts val="1400"/>
              <a:buChar char="○"/>
            </a:pPr>
            <a:r>
              <a:rPr lang="en-GB"/>
              <a:t>Sensitive - military bases and hospitals in a dataset.</a:t>
            </a:r>
            <a:endParaRPr/>
          </a:p>
          <a:p>
            <a:pPr marL="914400" lvl="1" indent="-317500" algn="l" rtl="0">
              <a:spcBef>
                <a:spcPts val="0"/>
              </a:spcBef>
              <a:spcAft>
                <a:spcPts val="0"/>
              </a:spcAft>
              <a:buSzPts val="1400"/>
              <a:buChar char="○"/>
            </a:pPr>
            <a:r>
              <a:rPr lang="en-GB"/>
              <a:t>Outliers - sometimes being an outlier is enough to identify individuals.</a:t>
            </a:r>
            <a:endParaRPr/>
          </a:p>
          <a:p>
            <a:pPr marL="0" lvl="0" indent="0" algn="l" rtl="0">
              <a:spcBef>
                <a:spcPts val="1600"/>
              </a:spcBef>
              <a:spcAft>
                <a:spcPts val="0"/>
              </a:spcAft>
              <a:buNone/>
            </a:pPr>
            <a:endParaRPr/>
          </a:p>
          <a:p>
            <a:pPr marL="45720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Last time on Synthetic Data</a:t>
            </a:r>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What is Synthetic Data?</a:t>
            </a:r>
            <a:endParaRPr/>
          </a:p>
          <a:p>
            <a:pPr marL="457200" lvl="0" indent="-342900" algn="l" rtl="0">
              <a:spcBef>
                <a:spcPts val="0"/>
              </a:spcBef>
              <a:spcAft>
                <a:spcPts val="0"/>
              </a:spcAft>
              <a:buSzPts val="1800"/>
              <a:buAutoNum type="arabicPeriod"/>
            </a:pPr>
            <a:r>
              <a:rPr lang="en-GB"/>
              <a:t>Why should we make synthetic data?</a:t>
            </a:r>
            <a:endParaRPr/>
          </a:p>
          <a:p>
            <a:pPr marL="457200" lvl="0" indent="-342900" algn="l" rtl="0">
              <a:spcBef>
                <a:spcPts val="0"/>
              </a:spcBef>
              <a:spcAft>
                <a:spcPts val="0"/>
              </a:spcAft>
              <a:buSzPts val="1800"/>
              <a:buAutoNum type="arabicPeriod"/>
            </a:pPr>
            <a:r>
              <a:rPr lang="en-GB"/>
              <a:t>Examples, benefits and purposes of synthetic data.</a:t>
            </a:r>
            <a:endParaRPr/>
          </a:p>
          <a:p>
            <a:pPr marL="457200" lvl="0" indent="-342900" algn="l" rtl="0">
              <a:spcBef>
                <a:spcPts val="0"/>
              </a:spcBef>
              <a:spcAft>
                <a:spcPts val="0"/>
              </a:spcAft>
              <a:buSzPts val="1800"/>
              <a:buAutoNum type="arabicPeriod"/>
            </a:pPr>
            <a:r>
              <a:rPr lang="en-GB"/>
              <a:t>Features of synthetic data.</a:t>
            </a:r>
            <a:endParaRPr sz="2200"/>
          </a:p>
        </p:txBody>
      </p:sp>
      <p:pic>
        <p:nvPicPr>
          <p:cNvPr id="83" name="Google Shape;83;p17"/>
          <p:cNvPicPr preferRelativeResize="0"/>
          <p:nvPr/>
        </p:nvPicPr>
        <p:blipFill rotWithShape="1">
          <a:blip r:embed="rId3">
            <a:alphaModFix/>
          </a:blip>
          <a:srcRect t="7544" r="28238"/>
          <a:stretch/>
        </p:blipFill>
        <p:spPr>
          <a:xfrm>
            <a:off x="5905450" y="2439050"/>
            <a:ext cx="2926850" cy="251317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Synthesis Techniques - Automate Redaction</a:t>
            </a:r>
            <a:endParaRPr/>
          </a:p>
          <a:p>
            <a:pPr marL="0" lvl="0" indent="0" algn="l" rtl="0">
              <a:spcBef>
                <a:spcPts val="0"/>
              </a:spcBef>
              <a:spcAft>
                <a:spcPts val="0"/>
              </a:spcAft>
              <a:buNone/>
            </a:pPr>
            <a:endParaRPr/>
          </a:p>
        </p:txBody>
      </p:sp>
      <p:pic>
        <p:nvPicPr>
          <p:cNvPr id="374" name="Google Shape;374;p62"/>
          <p:cNvPicPr preferRelativeResize="0"/>
          <p:nvPr/>
        </p:nvPicPr>
        <p:blipFill>
          <a:blip r:embed="rId3">
            <a:alphaModFix/>
          </a:blip>
          <a:stretch>
            <a:fillRect/>
          </a:stretch>
        </p:blipFill>
        <p:spPr>
          <a:xfrm>
            <a:off x="1102600" y="1017713"/>
            <a:ext cx="6667500" cy="3686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Synthesis Techniques - Automate Redaction</a:t>
            </a:r>
            <a:endParaRPr/>
          </a:p>
          <a:p>
            <a:pPr marL="0" lvl="0" indent="0" algn="l" rtl="0">
              <a:spcBef>
                <a:spcPts val="0"/>
              </a:spcBef>
              <a:spcAft>
                <a:spcPts val="0"/>
              </a:spcAft>
              <a:buNone/>
            </a:pPr>
            <a:endParaRPr/>
          </a:p>
        </p:txBody>
      </p:sp>
      <p:pic>
        <p:nvPicPr>
          <p:cNvPr id="380" name="Google Shape;380;p63"/>
          <p:cNvPicPr preferRelativeResize="0"/>
          <p:nvPr/>
        </p:nvPicPr>
        <p:blipFill>
          <a:blip r:embed="rId3">
            <a:alphaModFix/>
          </a:blip>
          <a:stretch>
            <a:fillRect/>
          </a:stretch>
        </p:blipFill>
        <p:spPr>
          <a:xfrm>
            <a:off x="1266097" y="1078050"/>
            <a:ext cx="5873000" cy="3836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Poll - Number of Sisters</a:t>
            </a:r>
            <a:endParaRPr/>
          </a:p>
        </p:txBody>
      </p:sp>
      <p:sp>
        <p:nvSpPr>
          <p:cNvPr id="386" name="Google Shape;386;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How many sisters do you have?</a:t>
            </a:r>
            <a:endParaRPr/>
          </a:p>
          <a:p>
            <a:pPr marL="457200" lvl="0" indent="-342900" algn="l" rtl="0">
              <a:spcBef>
                <a:spcPts val="0"/>
              </a:spcBef>
              <a:spcAft>
                <a:spcPts val="0"/>
              </a:spcAft>
              <a:buSzPts val="1800"/>
              <a:buChar char="●"/>
            </a:pPr>
            <a:r>
              <a:rPr lang="en-GB"/>
              <a:t>You should see a poll on your screen</a:t>
            </a:r>
            <a:endParaRPr/>
          </a:p>
        </p:txBody>
      </p:sp>
      <p:pic>
        <p:nvPicPr>
          <p:cNvPr id="387" name="Google Shape;387;p64"/>
          <p:cNvPicPr preferRelativeResize="0"/>
          <p:nvPr/>
        </p:nvPicPr>
        <p:blipFill rotWithShape="1">
          <a:blip r:embed="rId3">
            <a:alphaModFix/>
          </a:blip>
          <a:srcRect l="-8017" t="6733" r="-8005" b="3240"/>
          <a:stretch/>
        </p:blipFill>
        <p:spPr>
          <a:xfrm>
            <a:off x="1815313" y="2072250"/>
            <a:ext cx="5513377" cy="285124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Synthesis Techniques - Example</a:t>
            </a:r>
            <a:endParaRPr/>
          </a:p>
          <a:p>
            <a:pPr marL="0" lvl="0" indent="0" algn="l" rtl="0">
              <a:spcBef>
                <a:spcPts val="0"/>
              </a:spcBef>
              <a:spcAft>
                <a:spcPts val="0"/>
              </a:spcAft>
              <a:buNone/>
            </a:pPr>
            <a:endParaRPr/>
          </a:p>
        </p:txBody>
      </p:sp>
      <p:sp>
        <p:nvSpPr>
          <p:cNvPr id="393" name="Google Shape;393;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0" algn="l" rtl="0">
              <a:spcBef>
                <a:spcPts val="1600"/>
              </a:spcBef>
              <a:spcAft>
                <a:spcPts val="1600"/>
              </a:spcAft>
              <a:buNone/>
            </a:pPr>
            <a:endParaRPr/>
          </a:p>
        </p:txBody>
      </p:sp>
      <p:graphicFrame>
        <p:nvGraphicFramePr>
          <p:cNvPr id="394" name="Google Shape;394;p65"/>
          <p:cNvGraphicFramePr/>
          <p:nvPr/>
        </p:nvGraphicFramePr>
        <p:xfrm>
          <a:off x="593513" y="1869818"/>
          <a:ext cx="3000000" cy="3000000"/>
        </p:xfrm>
        <a:graphic>
          <a:graphicData uri="http://schemas.openxmlformats.org/drawingml/2006/table">
            <a:tbl>
              <a:tblPr>
                <a:noFill/>
                <a:tableStyleId>{62448EC7-3FBC-4F7D-8F1C-A98F70D9BCCA}</a:tableStyleId>
              </a:tblPr>
              <a:tblGrid>
                <a:gridCol w="2652325">
                  <a:extLst>
                    <a:ext uri="{9D8B030D-6E8A-4147-A177-3AD203B41FA5}">
                      <a16:colId xmlns:a16="http://schemas.microsoft.com/office/drawing/2014/main" val="20000"/>
                    </a:ext>
                  </a:extLst>
                </a:gridCol>
                <a:gridCol w="3244150">
                  <a:extLst>
                    <a:ext uri="{9D8B030D-6E8A-4147-A177-3AD203B41FA5}">
                      <a16:colId xmlns:a16="http://schemas.microsoft.com/office/drawing/2014/main" val="20001"/>
                    </a:ext>
                  </a:extLst>
                </a:gridCol>
                <a:gridCol w="2060500">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a:t>Student ID</a:t>
                      </a:r>
                      <a:endParaRPr/>
                    </a:p>
                  </a:txBody>
                  <a:tcPr marL="91425" marR="91425" marT="91425" marB="91425"/>
                </a:tc>
                <a:tc>
                  <a:txBody>
                    <a:bodyPr/>
                    <a:lstStyle/>
                    <a:p>
                      <a:pPr marL="0" lvl="0" indent="0" algn="l" rtl="0">
                        <a:spcBef>
                          <a:spcPts val="0"/>
                        </a:spcBef>
                        <a:spcAft>
                          <a:spcPts val="0"/>
                        </a:spcAft>
                        <a:buNone/>
                      </a:pPr>
                      <a:r>
                        <a:rPr lang="en-GB"/>
                        <a:t>Average grade</a:t>
                      </a:r>
                      <a:endParaRPr/>
                    </a:p>
                  </a:txBody>
                  <a:tcPr marL="91425" marR="91425" marT="91425" marB="91425"/>
                </a:tc>
                <a:tc>
                  <a:txBody>
                    <a:bodyPr/>
                    <a:lstStyle/>
                    <a:p>
                      <a:pPr marL="0" lvl="0" indent="0" algn="l" rtl="0">
                        <a:spcBef>
                          <a:spcPts val="0"/>
                        </a:spcBef>
                        <a:spcAft>
                          <a:spcPts val="0"/>
                        </a:spcAft>
                        <a:buNone/>
                      </a:pPr>
                      <a:r>
                        <a:rPr lang="en-GB"/>
                        <a:t>Number of sisters</a:t>
                      </a:r>
                      <a:endParaRPr/>
                    </a:p>
                  </a:txBody>
                  <a:tcPr marL="91425" marR="91425" marT="91425" marB="91425"/>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a:t>3</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11</a:t>
                      </a:r>
                      <a:endParaRPr/>
                    </a:p>
                  </a:txBody>
                  <a:tcPr marL="91425" marR="91425" marT="91425" marB="91425"/>
                </a:tc>
                <a:extLst>
                  <a:ext uri="{0D108BD9-81ED-4DB2-BD59-A6C34878D82A}">
                    <a16:rowId xmlns:a16="http://schemas.microsoft.com/office/drawing/2014/main" val="10003"/>
                  </a:ext>
                </a:extLst>
              </a:tr>
              <a:tr h="397875">
                <a:tc>
                  <a:txBody>
                    <a:bodyPr/>
                    <a:lstStyle/>
                    <a:p>
                      <a:pPr marL="0" lvl="0" indent="0" algn="l" rtl="0">
                        <a:spcBef>
                          <a:spcPts val="0"/>
                        </a:spcBef>
                        <a:spcAft>
                          <a:spcPts val="0"/>
                        </a:spcAft>
                        <a:buNone/>
                      </a:pPr>
                      <a:r>
                        <a:rPr lang="en-GB"/>
                        <a:t>4</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Synthesis Techniques - Redaction</a:t>
            </a:r>
            <a:endParaRPr/>
          </a:p>
          <a:p>
            <a:pPr marL="0" lvl="0" indent="0" algn="l" rtl="0">
              <a:spcBef>
                <a:spcPts val="0"/>
              </a:spcBef>
              <a:spcAft>
                <a:spcPts val="0"/>
              </a:spcAft>
              <a:buNone/>
            </a:pPr>
            <a:endParaRPr/>
          </a:p>
        </p:txBody>
      </p:sp>
      <p:sp>
        <p:nvSpPr>
          <p:cNvPr id="400" name="Google Shape;400;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Student 3 - In this class knowing which student has 11 sisters might reveal the identity and grade of this record.</a:t>
            </a:r>
            <a:endParaRPr/>
          </a:p>
          <a:p>
            <a:pPr marL="457200" lvl="0" indent="0" algn="l" rtl="0">
              <a:spcBef>
                <a:spcPts val="1600"/>
              </a:spcBef>
              <a:spcAft>
                <a:spcPts val="1600"/>
              </a:spcAft>
              <a:buNone/>
            </a:pPr>
            <a:endParaRPr/>
          </a:p>
        </p:txBody>
      </p:sp>
      <p:graphicFrame>
        <p:nvGraphicFramePr>
          <p:cNvPr id="401" name="Google Shape;401;p66"/>
          <p:cNvGraphicFramePr/>
          <p:nvPr/>
        </p:nvGraphicFramePr>
        <p:xfrm>
          <a:off x="593513" y="2397005"/>
          <a:ext cx="3000000" cy="3000000"/>
        </p:xfrm>
        <a:graphic>
          <a:graphicData uri="http://schemas.openxmlformats.org/drawingml/2006/table">
            <a:tbl>
              <a:tblPr>
                <a:noFill/>
                <a:tableStyleId>{62448EC7-3FBC-4F7D-8F1C-A98F70D9BCCA}</a:tableStyleId>
              </a:tblPr>
              <a:tblGrid>
                <a:gridCol w="2652325">
                  <a:extLst>
                    <a:ext uri="{9D8B030D-6E8A-4147-A177-3AD203B41FA5}">
                      <a16:colId xmlns:a16="http://schemas.microsoft.com/office/drawing/2014/main" val="20000"/>
                    </a:ext>
                  </a:extLst>
                </a:gridCol>
                <a:gridCol w="3244150">
                  <a:extLst>
                    <a:ext uri="{9D8B030D-6E8A-4147-A177-3AD203B41FA5}">
                      <a16:colId xmlns:a16="http://schemas.microsoft.com/office/drawing/2014/main" val="20001"/>
                    </a:ext>
                  </a:extLst>
                </a:gridCol>
                <a:gridCol w="2060500">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a:t>Student ID</a:t>
                      </a:r>
                      <a:endParaRPr/>
                    </a:p>
                  </a:txBody>
                  <a:tcPr marL="91425" marR="91425" marT="91425" marB="91425"/>
                </a:tc>
                <a:tc>
                  <a:txBody>
                    <a:bodyPr/>
                    <a:lstStyle/>
                    <a:p>
                      <a:pPr marL="0" lvl="0" indent="0" algn="l" rtl="0">
                        <a:spcBef>
                          <a:spcPts val="0"/>
                        </a:spcBef>
                        <a:spcAft>
                          <a:spcPts val="0"/>
                        </a:spcAft>
                        <a:buNone/>
                      </a:pPr>
                      <a:r>
                        <a:rPr lang="en-GB"/>
                        <a:t>Average grade</a:t>
                      </a:r>
                      <a:endParaRPr/>
                    </a:p>
                  </a:txBody>
                  <a:tcPr marL="91425" marR="91425" marT="91425" marB="91425"/>
                </a:tc>
                <a:tc>
                  <a:txBody>
                    <a:bodyPr/>
                    <a:lstStyle/>
                    <a:p>
                      <a:pPr marL="0" lvl="0" indent="0" algn="l" rtl="0">
                        <a:spcBef>
                          <a:spcPts val="0"/>
                        </a:spcBef>
                        <a:spcAft>
                          <a:spcPts val="0"/>
                        </a:spcAft>
                        <a:buNone/>
                      </a:pPr>
                      <a:r>
                        <a:rPr lang="en-GB"/>
                        <a:t>Number of sisters</a:t>
                      </a:r>
                      <a:endParaRPr/>
                    </a:p>
                  </a:txBody>
                  <a:tcPr marL="91425" marR="91425" marT="91425" marB="91425"/>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a:t>3</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A</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11</a:t>
                      </a:r>
                      <a:endParaRPr/>
                    </a:p>
                  </a:txBody>
                  <a:tcPr marL="91425" marR="91425" marT="91425" marB="91425">
                    <a:solidFill>
                      <a:srgbClr val="F4CCCC"/>
                    </a:solidFill>
                  </a:tcPr>
                </a:tc>
                <a:extLst>
                  <a:ext uri="{0D108BD9-81ED-4DB2-BD59-A6C34878D82A}">
                    <a16:rowId xmlns:a16="http://schemas.microsoft.com/office/drawing/2014/main" val="10003"/>
                  </a:ext>
                </a:extLst>
              </a:tr>
              <a:tr h="397875">
                <a:tc>
                  <a:txBody>
                    <a:bodyPr/>
                    <a:lstStyle/>
                    <a:p>
                      <a:pPr marL="0" lvl="0" indent="0" algn="l" rtl="0">
                        <a:spcBef>
                          <a:spcPts val="0"/>
                        </a:spcBef>
                        <a:spcAft>
                          <a:spcPts val="0"/>
                        </a:spcAft>
                        <a:buNone/>
                      </a:pPr>
                      <a:r>
                        <a:rPr lang="en-GB"/>
                        <a:t>4</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Synthesis Techniques - Redaction</a:t>
            </a:r>
            <a:endParaRPr/>
          </a:p>
          <a:p>
            <a:pPr marL="0" lvl="0" indent="0" algn="l" rtl="0">
              <a:spcBef>
                <a:spcPts val="0"/>
              </a:spcBef>
              <a:spcAft>
                <a:spcPts val="0"/>
              </a:spcAft>
              <a:buNone/>
            </a:pPr>
            <a:endParaRPr/>
          </a:p>
        </p:txBody>
      </p:sp>
      <p:sp>
        <p:nvSpPr>
          <p:cNvPr id="407" name="Google Shape;407;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What about Student 2?</a:t>
            </a:r>
            <a:endParaRPr/>
          </a:p>
          <a:p>
            <a:pPr marL="914400" lvl="1" indent="-317500" algn="l" rtl="0">
              <a:spcBef>
                <a:spcPts val="0"/>
              </a:spcBef>
              <a:spcAft>
                <a:spcPts val="0"/>
              </a:spcAft>
              <a:buSzPts val="1400"/>
              <a:buChar char="○"/>
            </a:pPr>
            <a:r>
              <a:rPr lang="en-GB"/>
              <a:t>Student 2 could be uniquely identified as the only student with 2 sisters. If this class has more students this may be less significant.</a:t>
            </a:r>
            <a:endParaRPr/>
          </a:p>
          <a:p>
            <a:pPr marL="457200" lvl="0" indent="0" algn="l" rtl="0">
              <a:spcBef>
                <a:spcPts val="1600"/>
              </a:spcBef>
              <a:spcAft>
                <a:spcPts val="1600"/>
              </a:spcAft>
              <a:buNone/>
            </a:pPr>
            <a:endParaRPr/>
          </a:p>
        </p:txBody>
      </p:sp>
      <p:graphicFrame>
        <p:nvGraphicFramePr>
          <p:cNvPr id="408" name="Google Shape;408;p67"/>
          <p:cNvGraphicFramePr/>
          <p:nvPr/>
        </p:nvGraphicFramePr>
        <p:xfrm>
          <a:off x="593513" y="2397005"/>
          <a:ext cx="3000000" cy="3000000"/>
        </p:xfrm>
        <a:graphic>
          <a:graphicData uri="http://schemas.openxmlformats.org/drawingml/2006/table">
            <a:tbl>
              <a:tblPr>
                <a:noFill/>
                <a:tableStyleId>{62448EC7-3FBC-4F7D-8F1C-A98F70D9BCCA}</a:tableStyleId>
              </a:tblPr>
              <a:tblGrid>
                <a:gridCol w="2652325">
                  <a:extLst>
                    <a:ext uri="{9D8B030D-6E8A-4147-A177-3AD203B41FA5}">
                      <a16:colId xmlns:a16="http://schemas.microsoft.com/office/drawing/2014/main" val="20000"/>
                    </a:ext>
                  </a:extLst>
                </a:gridCol>
                <a:gridCol w="3244150">
                  <a:extLst>
                    <a:ext uri="{9D8B030D-6E8A-4147-A177-3AD203B41FA5}">
                      <a16:colId xmlns:a16="http://schemas.microsoft.com/office/drawing/2014/main" val="20001"/>
                    </a:ext>
                  </a:extLst>
                </a:gridCol>
                <a:gridCol w="2060500">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a:t>Student ID</a:t>
                      </a:r>
                      <a:endParaRPr/>
                    </a:p>
                  </a:txBody>
                  <a:tcPr marL="91425" marR="91425" marT="91425" marB="91425"/>
                </a:tc>
                <a:tc>
                  <a:txBody>
                    <a:bodyPr/>
                    <a:lstStyle/>
                    <a:p>
                      <a:pPr marL="0" lvl="0" indent="0" algn="l" rtl="0">
                        <a:spcBef>
                          <a:spcPts val="0"/>
                        </a:spcBef>
                        <a:spcAft>
                          <a:spcPts val="0"/>
                        </a:spcAft>
                        <a:buNone/>
                      </a:pPr>
                      <a:r>
                        <a:rPr lang="en-GB"/>
                        <a:t>Average grade</a:t>
                      </a:r>
                      <a:endParaRPr/>
                    </a:p>
                  </a:txBody>
                  <a:tcPr marL="91425" marR="91425" marT="91425" marB="91425"/>
                </a:tc>
                <a:tc>
                  <a:txBody>
                    <a:bodyPr/>
                    <a:lstStyle/>
                    <a:p>
                      <a:pPr marL="0" lvl="0" indent="0" algn="l" rtl="0">
                        <a:spcBef>
                          <a:spcPts val="0"/>
                        </a:spcBef>
                        <a:spcAft>
                          <a:spcPts val="0"/>
                        </a:spcAft>
                        <a:buNone/>
                      </a:pPr>
                      <a:r>
                        <a:rPr lang="en-GB"/>
                        <a:t>Number of sisters</a:t>
                      </a:r>
                      <a:endParaRPr/>
                    </a:p>
                  </a:txBody>
                  <a:tcPr marL="91425" marR="91425" marT="91425" marB="91425"/>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A</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2</a:t>
                      </a:r>
                      <a:endParaRPr/>
                    </a:p>
                  </a:txBody>
                  <a:tcPr marL="91425" marR="91425" marT="91425" marB="91425">
                    <a:solidFill>
                      <a:srgbClr val="FFF2CC"/>
                    </a:solidFill>
                  </a:tcPr>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a:t>3</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11</a:t>
                      </a:r>
                      <a:endParaRPr/>
                    </a:p>
                  </a:txBody>
                  <a:tcPr marL="91425" marR="91425" marT="91425" marB="91425"/>
                </a:tc>
                <a:extLst>
                  <a:ext uri="{0D108BD9-81ED-4DB2-BD59-A6C34878D82A}">
                    <a16:rowId xmlns:a16="http://schemas.microsoft.com/office/drawing/2014/main" val="10003"/>
                  </a:ext>
                </a:extLst>
              </a:tr>
              <a:tr h="397875">
                <a:tc>
                  <a:txBody>
                    <a:bodyPr/>
                    <a:lstStyle/>
                    <a:p>
                      <a:pPr marL="0" lvl="0" indent="0" algn="l" rtl="0">
                        <a:spcBef>
                          <a:spcPts val="0"/>
                        </a:spcBef>
                        <a:spcAft>
                          <a:spcPts val="0"/>
                        </a:spcAft>
                        <a:buNone/>
                      </a:pPr>
                      <a:r>
                        <a:rPr lang="en-GB"/>
                        <a:t>4</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Synthesis Techniques - Redaction</a:t>
            </a:r>
            <a:endParaRPr/>
          </a:p>
          <a:p>
            <a:pPr marL="0" lvl="0" indent="0" algn="l" rtl="0">
              <a:spcBef>
                <a:spcPts val="0"/>
              </a:spcBef>
              <a:spcAft>
                <a:spcPts val="0"/>
              </a:spcAft>
              <a:buNone/>
            </a:pPr>
            <a:endParaRPr/>
          </a:p>
        </p:txBody>
      </p:sp>
      <p:sp>
        <p:nvSpPr>
          <p:cNvPr id="414" name="Google Shape;41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Students 1 and 4 cannot be uniquely identified as there are two students with 1 sister, and an average grade B.</a:t>
            </a:r>
            <a:endParaRPr/>
          </a:p>
          <a:p>
            <a:pPr marL="457200" lvl="0" indent="0" algn="l" rtl="0">
              <a:spcBef>
                <a:spcPts val="1600"/>
              </a:spcBef>
              <a:spcAft>
                <a:spcPts val="1600"/>
              </a:spcAft>
              <a:buNone/>
            </a:pPr>
            <a:endParaRPr/>
          </a:p>
        </p:txBody>
      </p:sp>
      <p:graphicFrame>
        <p:nvGraphicFramePr>
          <p:cNvPr id="415" name="Google Shape;415;p68"/>
          <p:cNvGraphicFramePr/>
          <p:nvPr/>
        </p:nvGraphicFramePr>
        <p:xfrm>
          <a:off x="593513" y="2397005"/>
          <a:ext cx="3000000" cy="3000000"/>
        </p:xfrm>
        <a:graphic>
          <a:graphicData uri="http://schemas.openxmlformats.org/drawingml/2006/table">
            <a:tbl>
              <a:tblPr>
                <a:noFill/>
                <a:tableStyleId>{62448EC7-3FBC-4F7D-8F1C-A98F70D9BCCA}</a:tableStyleId>
              </a:tblPr>
              <a:tblGrid>
                <a:gridCol w="2652325">
                  <a:extLst>
                    <a:ext uri="{9D8B030D-6E8A-4147-A177-3AD203B41FA5}">
                      <a16:colId xmlns:a16="http://schemas.microsoft.com/office/drawing/2014/main" val="20000"/>
                    </a:ext>
                  </a:extLst>
                </a:gridCol>
                <a:gridCol w="3244150">
                  <a:extLst>
                    <a:ext uri="{9D8B030D-6E8A-4147-A177-3AD203B41FA5}">
                      <a16:colId xmlns:a16="http://schemas.microsoft.com/office/drawing/2014/main" val="20001"/>
                    </a:ext>
                  </a:extLst>
                </a:gridCol>
                <a:gridCol w="2060500">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a:t>Student ID</a:t>
                      </a:r>
                      <a:endParaRPr/>
                    </a:p>
                  </a:txBody>
                  <a:tcPr marL="91425" marR="91425" marT="91425" marB="91425"/>
                </a:tc>
                <a:tc>
                  <a:txBody>
                    <a:bodyPr/>
                    <a:lstStyle/>
                    <a:p>
                      <a:pPr marL="0" lvl="0" indent="0" algn="l" rtl="0">
                        <a:spcBef>
                          <a:spcPts val="0"/>
                        </a:spcBef>
                        <a:spcAft>
                          <a:spcPts val="0"/>
                        </a:spcAft>
                        <a:buNone/>
                      </a:pPr>
                      <a:r>
                        <a:rPr lang="en-GB"/>
                        <a:t>Average grade</a:t>
                      </a:r>
                      <a:endParaRPr/>
                    </a:p>
                  </a:txBody>
                  <a:tcPr marL="91425" marR="91425" marT="91425" marB="91425"/>
                </a:tc>
                <a:tc>
                  <a:txBody>
                    <a:bodyPr/>
                    <a:lstStyle/>
                    <a:p>
                      <a:pPr marL="0" lvl="0" indent="0" algn="l" rtl="0">
                        <a:spcBef>
                          <a:spcPts val="0"/>
                        </a:spcBef>
                        <a:spcAft>
                          <a:spcPts val="0"/>
                        </a:spcAft>
                        <a:buNone/>
                      </a:pPr>
                      <a:r>
                        <a:rPr lang="en-GB"/>
                        <a:t>Number of sisters</a:t>
                      </a:r>
                      <a:endParaRPr/>
                    </a:p>
                  </a:txBody>
                  <a:tcPr marL="91425" marR="91425" marT="91425" marB="91425"/>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B</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1</a:t>
                      </a:r>
                      <a:endParaRPr/>
                    </a:p>
                  </a:txBody>
                  <a:tcPr marL="91425" marR="91425" marT="91425" marB="91425">
                    <a:solidFill>
                      <a:srgbClr val="D9EAD3"/>
                    </a:solidFill>
                  </a:tcPr>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a:t>3</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11</a:t>
                      </a:r>
                      <a:endParaRPr/>
                    </a:p>
                  </a:txBody>
                  <a:tcPr marL="91425" marR="91425" marT="91425" marB="91425"/>
                </a:tc>
                <a:extLst>
                  <a:ext uri="{0D108BD9-81ED-4DB2-BD59-A6C34878D82A}">
                    <a16:rowId xmlns:a16="http://schemas.microsoft.com/office/drawing/2014/main" val="10003"/>
                  </a:ext>
                </a:extLst>
              </a:tr>
              <a:tr h="397875">
                <a:tc>
                  <a:txBody>
                    <a:bodyPr/>
                    <a:lstStyle/>
                    <a:p>
                      <a:pPr marL="0" lvl="0" indent="0" algn="l" rtl="0">
                        <a:spcBef>
                          <a:spcPts val="0"/>
                        </a:spcBef>
                        <a:spcAft>
                          <a:spcPts val="0"/>
                        </a:spcAft>
                        <a:buNone/>
                      </a:pPr>
                      <a:r>
                        <a:rPr lang="en-GB"/>
                        <a:t>4</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B</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1</a:t>
                      </a:r>
                      <a:endParaRPr/>
                    </a:p>
                  </a:txBody>
                  <a:tcPr marL="91425" marR="91425" marT="91425" marB="91425">
                    <a:solidFill>
                      <a:srgbClr val="D9EAD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Synthesis Techniques - Redaction</a:t>
            </a:r>
            <a:endParaRPr/>
          </a:p>
          <a:p>
            <a:pPr marL="0" lvl="0" indent="0" algn="l" rtl="0">
              <a:spcBef>
                <a:spcPts val="0"/>
              </a:spcBef>
              <a:spcAft>
                <a:spcPts val="0"/>
              </a:spcAft>
              <a:buNone/>
            </a:pPr>
            <a:endParaRPr/>
          </a:p>
        </p:txBody>
      </p:sp>
      <p:sp>
        <p:nvSpPr>
          <p:cNvPr id="421" name="Google Shape;421;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Outliers can be the most important </a:t>
            </a:r>
            <a:endParaRPr/>
          </a:p>
          <a:p>
            <a:pPr marL="457200" lvl="0" indent="-342900" algn="l" rtl="0">
              <a:spcBef>
                <a:spcPts val="0"/>
              </a:spcBef>
              <a:spcAft>
                <a:spcPts val="0"/>
              </a:spcAft>
              <a:buSzPts val="1800"/>
              <a:buChar char="●"/>
            </a:pPr>
            <a:r>
              <a:rPr lang="en-GB"/>
              <a:t>Only with context, can we redact appropriately</a:t>
            </a:r>
            <a:endParaRPr/>
          </a:p>
          <a:p>
            <a:pPr marL="457200" lvl="0" indent="0" algn="l" rtl="0">
              <a:spcBef>
                <a:spcPts val="1600"/>
              </a:spcBef>
              <a:spcAft>
                <a:spcPts val="1600"/>
              </a:spcAft>
              <a:buNone/>
            </a:pPr>
            <a:endParaRPr/>
          </a:p>
        </p:txBody>
      </p:sp>
      <p:pic>
        <p:nvPicPr>
          <p:cNvPr id="422" name="Google Shape;422;p69"/>
          <p:cNvPicPr preferRelativeResize="0"/>
          <p:nvPr/>
        </p:nvPicPr>
        <p:blipFill rotWithShape="1">
          <a:blip r:embed="rId3">
            <a:alphaModFix/>
          </a:blip>
          <a:srcRect t="27592" b="21527"/>
          <a:stretch/>
        </p:blipFill>
        <p:spPr>
          <a:xfrm>
            <a:off x="2856850" y="2017001"/>
            <a:ext cx="3430301" cy="261710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Synthesis Techniques - Redaction</a:t>
            </a:r>
            <a:endParaRPr/>
          </a:p>
          <a:p>
            <a:pPr marL="0" lvl="0" indent="0" algn="l" rtl="0">
              <a:spcBef>
                <a:spcPts val="0"/>
              </a:spcBef>
              <a:spcAft>
                <a:spcPts val="0"/>
              </a:spcAft>
              <a:buNone/>
            </a:pPr>
            <a:endParaRPr/>
          </a:p>
        </p:txBody>
      </p:sp>
      <p:sp>
        <p:nvSpPr>
          <p:cNvPr id="428" name="Google Shape;428;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We remove our obvious outlier, with 11 sisters.</a:t>
            </a:r>
            <a:endParaRPr/>
          </a:p>
          <a:p>
            <a:pPr marL="457200" lvl="0" indent="-342900" algn="l" rtl="0">
              <a:spcBef>
                <a:spcPts val="0"/>
              </a:spcBef>
              <a:spcAft>
                <a:spcPts val="0"/>
              </a:spcAft>
              <a:buSzPts val="1800"/>
              <a:buChar char="●"/>
            </a:pPr>
            <a:r>
              <a:rPr lang="en-GB"/>
              <a:t>Now this record could realistically represent any students in any school.</a:t>
            </a:r>
            <a:endParaRPr/>
          </a:p>
          <a:p>
            <a:pPr marL="457200" lvl="0" indent="-342900" algn="l" rtl="0">
              <a:spcBef>
                <a:spcPts val="0"/>
              </a:spcBef>
              <a:spcAft>
                <a:spcPts val="0"/>
              </a:spcAft>
              <a:buSzPts val="1800"/>
              <a:buChar char="●"/>
            </a:pPr>
            <a:r>
              <a:rPr lang="en-GB"/>
              <a:t>Implied correlation between grades and number of sisters.</a:t>
            </a:r>
            <a:endParaRPr/>
          </a:p>
          <a:p>
            <a:pPr marL="457200" lvl="0" indent="0" algn="l" rtl="0">
              <a:spcBef>
                <a:spcPts val="1600"/>
              </a:spcBef>
              <a:spcAft>
                <a:spcPts val="1600"/>
              </a:spcAft>
              <a:buNone/>
            </a:pPr>
            <a:endParaRPr/>
          </a:p>
        </p:txBody>
      </p:sp>
      <p:graphicFrame>
        <p:nvGraphicFramePr>
          <p:cNvPr id="429" name="Google Shape;429;p70"/>
          <p:cNvGraphicFramePr/>
          <p:nvPr/>
        </p:nvGraphicFramePr>
        <p:xfrm>
          <a:off x="593500" y="2860830"/>
          <a:ext cx="3000000" cy="3000000"/>
        </p:xfrm>
        <a:graphic>
          <a:graphicData uri="http://schemas.openxmlformats.org/drawingml/2006/table">
            <a:tbl>
              <a:tblPr>
                <a:noFill/>
                <a:tableStyleId>{62448EC7-3FBC-4F7D-8F1C-A98F70D9BCCA}</a:tableStyleId>
              </a:tblPr>
              <a:tblGrid>
                <a:gridCol w="2652325">
                  <a:extLst>
                    <a:ext uri="{9D8B030D-6E8A-4147-A177-3AD203B41FA5}">
                      <a16:colId xmlns:a16="http://schemas.microsoft.com/office/drawing/2014/main" val="20000"/>
                    </a:ext>
                  </a:extLst>
                </a:gridCol>
                <a:gridCol w="3244150">
                  <a:extLst>
                    <a:ext uri="{9D8B030D-6E8A-4147-A177-3AD203B41FA5}">
                      <a16:colId xmlns:a16="http://schemas.microsoft.com/office/drawing/2014/main" val="20001"/>
                    </a:ext>
                  </a:extLst>
                </a:gridCol>
                <a:gridCol w="2060500">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a:t>Student ID</a:t>
                      </a:r>
                      <a:endParaRPr/>
                    </a:p>
                  </a:txBody>
                  <a:tcPr marL="91425" marR="91425" marT="91425" marB="91425"/>
                </a:tc>
                <a:tc>
                  <a:txBody>
                    <a:bodyPr/>
                    <a:lstStyle/>
                    <a:p>
                      <a:pPr marL="0" lvl="0" indent="0" algn="l" rtl="0">
                        <a:spcBef>
                          <a:spcPts val="0"/>
                        </a:spcBef>
                        <a:spcAft>
                          <a:spcPts val="0"/>
                        </a:spcAft>
                        <a:buNone/>
                      </a:pPr>
                      <a:r>
                        <a:rPr lang="en-GB"/>
                        <a:t>Average grade</a:t>
                      </a:r>
                      <a:endParaRPr/>
                    </a:p>
                  </a:txBody>
                  <a:tcPr marL="91425" marR="91425" marT="91425" marB="91425"/>
                </a:tc>
                <a:tc>
                  <a:txBody>
                    <a:bodyPr/>
                    <a:lstStyle/>
                    <a:p>
                      <a:pPr marL="0" lvl="0" indent="0" algn="l" rtl="0">
                        <a:spcBef>
                          <a:spcPts val="0"/>
                        </a:spcBef>
                        <a:spcAft>
                          <a:spcPts val="0"/>
                        </a:spcAft>
                        <a:buNone/>
                      </a:pPr>
                      <a:r>
                        <a:rPr lang="en-GB"/>
                        <a:t>Number of sisters</a:t>
                      </a:r>
                      <a:endParaRPr/>
                    </a:p>
                  </a:txBody>
                  <a:tcPr marL="91425" marR="91425" marT="91425" marB="91425"/>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a:t>4</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Redaction - Columns</a:t>
            </a:r>
            <a:endParaRPr/>
          </a:p>
        </p:txBody>
      </p:sp>
      <p:sp>
        <p:nvSpPr>
          <p:cNvPr id="435" name="Google Shape;435;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Free Text, names, emails are rarely useful in Machine Learning.</a:t>
            </a:r>
            <a:endParaRPr/>
          </a:p>
          <a:p>
            <a:pPr marL="457200" lvl="0" indent="-342900" algn="l" rtl="0">
              <a:spcBef>
                <a:spcPts val="0"/>
              </a:spcBef>
              <a:spcAft>
                <a:spcPts val="0"/>
              </a:spcAft>
              <a:buSzPts val="1800"/>
              <a:buChar char="●"/>
            </a:pPr>
            <a:r>
              <a:rPr lang="en-GB"/>
              <a:t>They can become useful with preprocessing.</a:t>
            </a:r>
            <a:endParaRPr/>
          </a:p>
        </p:txBody>
      </p:sp>
      <p:graphicFrame>
        <p:nvGraphicFramePr>
          <p:cNvPr id="436" name="Google Shape;436;p71"/>
          <p:cNvGraphicFramePr/>
          <p:nvPr/>
        </p:nvGraphicFramePr>
        <p:xfrm>
          <a:off x="514363" y="2412443"/>
          <a:ext cx="3000000" cy="3000000"/>
        </p:xfrm>
        <a:graphic>
          <a:graphicData uri="http://schemas.openxmlformats.org/drawingml/2006/table">
            <a:tbl>
              <a:tblPr>
                <a:noFill/>
                <a:tableStyleId>{62448EC7-3FBC-4F7D-8F1C-A98F70D9BCCA}</a:tableStyleId>
              </a:tblPr>
              <a:tblGrid>
                <a:gridCol w="2652325">
                  <a:extLst>
                    <a:ext uri="{9D8B030D-6E8A-4147-A177-3AD203B41FA5}">
                      <a16:colId xmlns:a16="http://schemas.microsoft.com/office/drawing/2014/main" val="20000"/>
                    </a:ext>
                  </a:extLst>
                </a:gridCol>
                <a:gridCol w="3244150">
                  <a:extLst>
                    <a:ext uri="{9D8B030D-6E8A-4147-A177-3AD203B41FA5}">
                      <a16:colId xmlns:a16="http://schemas.microsoft.com/office/drawing/2014/main" val="20001"/>
                    </a:ext>
                  </a:extLst>
                </a:gridCol>
                <a:gridCol w="2060500">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a:t>ID</a:t>
                      </a:r>
                      <a:endParaRPr/>
                    </a:p>
                  </a:txBody>
                  <a:tcPr marL="91425" marR="91425" marT="91425" marB="91425"/>
                </a:tc>
                <a:tc>
                  <a:txBody>
                    <a:bodyPr/>
                    <a:lstStyle/>
                    <a:p>
                      <a:pPr marL="0" lvl="0" indent="0" algn="l" rtl="0">
                        <a:spcBef>
                          <a:spcPts val="0"/>
                        </a:spcBef>
                        <a:spcAft>
                          <a:spcPts val="0"/>
                        </a:spcAft>
                        <a:buNone/>
                      </a:pPr>
                      <a:r>
                        <a:rPr lang="en-GB"/>
                        <a:t>Age</a:t>
                      </a:r>
                      <a:endParaRPr/>
                    </a:p>
                  </a:txBody>
                  <a:tcPr marL="91425" marR="91425" marT="91425" marB="91425"/>
                </a:tc>
                <a:tc>
                  <a:txBody>
                    <a:bodyPr/>
                    <a:lstStyle/>
                    <a:p>
                      <a:pPr marL="0" lvl="0" indent="0" algn="l" rtl="0">
                        <a:spcBef>
                          <a:spcPts val="0"/>
                        </a:spcBef>
                        <a:spcAft>
                          <a:spcPts val="0"/>
                        </a:spcAft>
                        <a:buNone/>
                      </a:pPr>
                      <a:r>
                        <a:rPr lang="en-GB"/>
                        <a:t>Name</a:t>
                      </a:r>
                      <a:endParaRPr/>
                    </a:p>
                  </a:txBody>
                  <a:tcPr marL="91425" marR="91425" marT="91425" marB="91425">
                    <a:solidFill>
                      <a:srgbClr val="F4CCCC"/>
                    </a:solidFill>
                  </a:tcPr>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a:t>12</a:t>
                      </a:r>
                      <a:endParaRPr/>
                    </a:p>
                  </a:txBody>
                  <a:tcPr marL="91425" marR="91425" marT="91425" marB="91425"/>
                </a:tc>
                <a:tc>
                  <a:txBody>
                    <a:bodyPr/>
                    <a:lstStyle/>
                    <a:p>
                      <a:pPr marL="0" lvl="0" indent="0" algn="l" rtl="0">
                        <a:spcBef>
                          <a:spcPts val="0"/>
                        </a:spcBef>
                        <a:spcAft>
                          <a:spcPts val="0"/>
                        </a:spcAft>
                        <a:buNone/>
                      </a:pPr>
                      <a:r>
                        <a:rPr lang="en-GB"/>
                        <a:t>Pattie</a:t>
                      </a:r>
                      <a:endParaRPr/>
                    </a:p>
                  </a:txBody>
                  <a:tcPr marL="91425" marR="91425" marT="91425" marB="91425">
                    <a:solidFill>
                      <a:srgbClr val="F4CCCC"/>
                    </a:solidFill>
                  </a:tcPr>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15</a:t>
                      </a:r>
                      <a:endParaRPr/>
                    </a:p>
                  </a:txBody>
                  <a:tcPr marL="91425" marR="91425" marT="91425" marB="91425"/>
                </a:tc>
                <a:tc>
                  <a:txBody>
                    <a:bodyPr/>
                    <a:lstStyle/>
                    <a:p>
                      <a:pPr marL="0" lvl="0" indent="0" algn="l" rtl="0">
                        <a:spcBef>
                          <a:spcPts val="0"/>
                        </a:spcBef>
                        <a:spcAft>
                          <a:spcPts val="0"/>
                        </a:spcAft>
                        <a:buNone/>
                      </a:pPr>
                      <a:r>
                        <a:rPr lang="en-GB"/>
                        <a:t>Daren</a:t>
                      </a:r>
                      <a:endParaRPr/>
                    </a:p>
                  </a:txBody>
                  <a:tcPr marL="91425" marR="91425" marT="91425" marB="91425">
                    <a:solidFill>
                      <a:srgbClr val="F4CCCC"/>
                    </a:solidFill>
                  </a:tcPr>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a:t>3</a:t>
                      </a:r>
                      <a:endParaRPr/>
                    </a:p>
                  </a:txBody>
                  <a:tcPr marL="91425" marR="91425" marT="91425" marB="91425"/>
                </a:tc>
                <a:tc>
                  <a:txBody>
                    <a:bodyPr/>
                    <a:lstStyle/>
                    <a:p>
                      <a:pPr marL="0" lvl="0" indent="0" algn="l" rtl="0">
                        <a:spcBef>
                          <a:spcPts val="0"/>
                        </a:spcBef>
                        <a:spcAft>
                          <a:spcPts val="0"/>
                        </a:spcAft>
                        <a:buNone/>
                      </a:pPr>
                      <a:r>
                        <a:rPr lang="en-GB"/>
                        <a:t>13</a:t>
                      </a:r>
                      <a:endParaRPr/>
                    </a:p>
                  </a:txBody>
                  <a:tcPr marL="91425" marR="91425" marT="91425" marB="91425"/>
                </a:tc>
                <a:tc>
                  <a:txBody>
                    <a:bodyPr/>
                    <a:lstStyle/>
                    <a:p>
                      <a:pPr marL="0" lvl="0" indent="0" algn="l" rtl="0">
                        <a:spcBef>
                          <a:spcPts val="0"/>
                        </a:spcBef>
                        <a:spcAft>
                          <a:spcPts val="0"/>
                        </a:spcAft>
                        <a:buNone/>
                      </a:pPr>
                      <a:r>
                        <a:rPr lang="en-GB"/>
                        <a:t>Shara</a:t>
                      </a:r>
                      <a:endParaRPr/>
                    </a:p>
                  </a:txBody>
                  <a:tcPr marL="91425" marR="91425" marT="91425" marB="91425">
                    <a:solidFill>
                      <a:srgbClr val="F4CCCC"/>
                    </a:solidFill>
                  </a:tcPr>
                </a:tc>
                <a:extLst>
                  <a:ext uri="{0D108BD9-81ED-4DB2-BD59-A6C34878D82A}">
                    <a16:rowId xmlns:a16="http://schemas.microsoft.com/office/drawing/2014/main" val="10003"/>
                  </a:ext>
                </a:extLst>
              </a:tr>
              <a:tr h="397875">
                <a:tc>
                  <a:txBody>
                    <a:bodyPr/>
                    <a:lstStyle/>
                    <a:p>
                      <a:pPr marL="0" lvl="0" indent="0" algn="l" rtl="0">
                        <a:spcBef>
                          <a:spcPts val="0"/>
                        </a:spcBef>
                        <a:spcAft>
                          <a:spcPts val="0"/>
                        </a:spcAft>
                        <a:buNone/>
                      </a:pPr>
                      <a:r>
                        <a:rPr lang="en-GB"/>
                        <a:t>4</a:t>
                      </a:r>
                      <a:endParaRPr/>
                    </a:p>
                  </a:txBody>
                  <a:tcPr marL="91425" marR="91425" marT="91425" marB="91425"/>
                </a:tc>
                <a:tc>
                  <a:txBody>
                    <a:bodyPr/>
                    <a:lstStyle/>
                    <a:p>
                      <a:pPr marL="0" lvl="0" indent="0" algn="l" rtl="0">
                        <a:spcBef>
                          <a:spcPts val="0"/>
                        </a:spcBef>
                        <a:spcAft>
                          <a:spcPts val="0"/>
                        </a:spcAft>
                        <a:buNone/>
                      </a:pPr>
                      <a:r>
                        <a:rPr lang="en-GB"/>
                        <a:t>8</a:t>
                      </a:r>
                      <a:endParaRPr/>
                    </a:p>
                  </a:txBody>
                  <a:tcPr marL="91425" marR="91425" marT="91425" marB="91425"/>
                </a:tc>
                <a:tc>
                  <a:txBody>
                    <a:bodyPr/>
                    <a:lstStyle/>
                    <a:p>
                      <a:pPr marL="0" lvl="0" indent="0" algn="l" rtl="0">
                        <a:spcBef>
                          <a:spcPts val="0"/>
                        </a:spcBef>
                        <a:spcAft>
                          <a:spcPts val="0"/>
                        </a:spcAft>
                        <a:buNone/>
                      </a:pPr>
                      <a:r>
                        <a:rPr lang="en-GB"/>
                        <a:t>Andy</a:t>
                      </a:r>
                      <a:endParaRPr/>
                    </a:p>
                  </a:txBody>
                  <a:tcPr marL="91425" marR="91425" marT="91425" marB="91425">
                    <a:solidFill>
                      <a:srgbClr val="F4CCC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Poll - Have you used Synthetic data before?</a:t>
            </a:r>
            <a:endParaRPr/>
          </a:p>
        </p:txBody>
      </p:sp>
      <p:pic>
        <p:nvPicPr>
          <p:cNvPr id="89" name="Google Shape;89;p18"/>
          <p:cNvPicPr preferRelativeResize="0"/>
          <p:nvPr/>
        </p:nvPicPr>
        <p:blipFill>
          <a:blip r:embed="rId3">
            <a:alphaModFix/>
          </a:blip>
          <a:stretch>
            <a:fillRect/>
          </a:stretch>
        </p:blipFill>
        <p:spPr>
          <a:xfrm>
            <a:off x="1798200" y="1226425"/>
            <a:ext cx="4614277" cy="30753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Redaction - Part of the data</a:t>
            </a:r>
            <a:endParaRPr/>
          </a:p>
        </p:txBody>
      </p:sp>
      <p:sp>
        <p:nvSpPr>
          <p:cNvPr id="442" name="Google Shape;442;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In some cases redacting only part of the data may be useful.</a:t>
            </a:r>
            <a:endParaRPr/>
          </a:p>
          <a:p>
            <a:pPr marL="914400" lvl="1" indent="-317500" algn="l" rtl="0">
              <a:spcBef>
                <a:spcPts val="0"/>
              </a:spcBef>
              <a:spcAft>
                <a:spcPts val="0"/>
              </a:spcAft>
              <a:buSzPts val="1400"/>
              <a:buChar char="○"/>
            </a:pPr>
            <a:r>
              <a:rPr lang="en-GB"/>
              <a:t>Joe Allen -&gt; Joe</a:t>
            </a:r>
            <a:endParaRPr/>
          </a:p>
          <a:p>
            <a:pPr marL="914400" lvl="1" indent="-317500" algn="l" rtl="0">
              <a:spcBef>
                <a:spcPts val="0"/>
              </a:spcBef>
              <a:spcAft>
                <a:spcPts val="0"/>
              </a:spcAft>
              <a:buSzPts val="1400"/>
              <a:buChar char="○"/>
            </a:pPr>
            <a:r>
              <a:rPr lang="en-GB"/>
              <a:t>42 Wallaby Way -&gt; Wallaby Way</a:t>
            </a:r>
            <a:endParaRPr/>
          </a:p>
          <a:p>
            <a:pPr marL="914400" lvl="1" indent="-317500" algn="l" rtl="0">
              <a:spcBef>
                <a:spcPts val="0"/>
              </a:spcBef>
              <a:spcAft>
                <a:spcPts val="0"/>
              </a:spcAft>
              <a:buSzPts val="1400"/>
              <a:buChar char="○"/>
            </a:pPr>
            <a:r>
              <a:rPr lang="en-GB"/>
              <a:t>1234 5678 1234 1234 -&gt; XXXX XXXX XXXX 1234</a:t>
            </a:r>
            <a:endParaRPr/>
          </a:p>
          <a:p>
            <a:pPr marL="457200" lvl="0" indent="-342900" algn="l" rtl="0">
              <a:spcBef>
                <a:spcPts val="0"/>
              </a:spcBef>
              <a:spcAft>
                <a:spcPts val="0"/>
              </a:spcAft>
              <a:buSzPts val="1800"/>
              <a:buChar char="●"/>
            </a:pPr>
            <a:r>
              <a:rPr lang="en-GB"/>
              <a:t>Coarsening, Nulling Out and Redaction all look the same.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Again a poll - Have you used Synthetic data before?</a:t>
            </a:r>
            <a:endParaRPr/>
          </a:p>
        </p:txBody>
      </p:sp>
      <p:pic>
        <p:nvPicPr>
          <p:cNvPr id="448" name="Google Shape;448;p73"/>
          <p:cNvPicPr preferRelativeResize="0"/>
          <p:nvPr/>
        </p:nvPicPr>
        <p:blipFill>
          <a:blip r:embed="rId3">
            <a:alphaModFix/>
          </a:blip>
          <a:stretch>
            <a:fillRect/>
          </a:stretch>
        </p:blipFill>
        <p:spPr>
          <a:xfrm>
            <a:off x="1798200" y="1226425"/>
            <a:ext cx="4614277" cy="30753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454" name="Google Shape;454;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Redaction is a quick-fix to remove protected fields.</a:t>
            </a:r>
            <a:endParaRPr/>
          </a:p>
          <a:p>
            <a:pPr marL="457200" lvl="0" indent="-342900" algn="l" rtl="0">
              <a:spcBef>
                <a:spcPts val="0"/>
              </a:spcBef>
              <a:spcAft>
                <a:spcPts val="0"/>
              </a:spcAft>
              <a:buSzPts val="1800"/>
              <a:buChar char="●"/>
            </a:pPr>
            <a:r>
              <a:rPr lang="en-GB"/>
              <a:t>Masking provides context, whilst requiring some technical skills.</a:t>
            </a:r>
            <a:endParaRPr/>
          </a:p>
          <a:p>
            <a:pPr marL="457200" lvl="0" indent="-342900" algn="l" rtl="0">
              <a:spcBef>
                <a:spcPts val="0"/>
              </a:spcBef>
              <a:spcAft>
                <a:spcPts val="0"/>
              </a:spcAft>
              <a:buSzPts val="1800"/>
              <a:buChar char="●"/>
            </a:pPr>
            <a:r>
              <a:rPr lang="en-GB"/>
              <a:t>Use the substitution method with a data generation library for protected fields.</a:t>
            </a:r>
            <a:endParaRPr/>
          </a:p>
          <a:p>
            <a:pPr marL="457200" lvl="0" indent="-342900" algn="l" rtl="0">
              <a:spcBef>
                <a:spcPts val="0"/>
              </a:spcBef>
              <a:spcAft>
                <a:spcPts val="0"/>
              </a:spcAft>
              <a:buSzPts val="1800"/>
              <a:buChar char="●"/>
            </a:pPr>
            <a:r>
              <a:rPr lang="en-GB"/>
              <a:t>Use variance sparingly on numeric fields.</a:t>
            </a:r>
            <a:endParaRPr/>
          </a:p>
          <a:p>
            <a:pPr marL="0" lvl="0" indent="0" algn="l" rtl="0">
              <a:spcBef>
                <a:spcPts val="1600"/>
              </a:spcBef>
              <a:spcAft>
                <a:spcPts val="160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time on Synthetic Data</a:t>
            </a:r>
            <a:endParaRPr/>
          </a:p>
        </p:txBody>
      </p:sp>
      <p:sp>
        <p:nvSpPr>
          <p:cNvPr id="460" name="Google Shape;460;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GB" sz="2200"/>
              <a:t>Coarsening - Reducing precision of data</a:t>
            </a:r>
            <a:endParaRPr sz="2200"/>
          </a:p>
          <a:p>
            <a:pPr marL="457200" lvl="0" indent="-368300" algn="l" rtl="0">
              <a:spcBef>
                <a:spcPts val="0"/>
              </a:spcBef>
              <a:spcAft>
                <a:spcPts val="0"/>
              </a:spcAft>
              <a:buSzPts val="2200"/>
              <a:buChar char="●"/>
            </a:pPr>
            <a:r>
              <a:rPr lang="en-GB" sz="2200"/>
              <a:t>Simulation - Generating new data from observed patterns.</a:t>
            </a:r>
            <a:endParaRPr sz="2200"/>
          </a:p>
          <a:p>
            <a:pPr marL="0" lvl="0" indent="0" algn="l" rtl="0">
              <a:spcBef>
                <a:spcPts val="1600"/>
              </a:spcBef>
              <a:spcAft>
                <a:spcPts val="0"/>
              </a:spcAft>
              <a:buNone/>
            </a:pPr>
            <a:endParaRPr sz="2200"/>
          </a:p>
          <a:p>
            <a:pPr marL="0" lvl="0" indent="0" algn="l" rtl="0">
              <a:spcBef>
                <a:spcPts val="1600"/>
              </a:spcBef>
              <a:spcAft>
                <a:spcPts val="0"/>
              </a:spcAft>
              <a:buNone/>
            </a:pPr>
            <a:endParaRPr sz="2200"/>
          </a:p>
          <a:p>
            <a:pPr marL="457200" lvl="0" indent="0" algn="l" rtl="0">
              <a:spcBef>
                <a:spcPts val="1600"/>
              </a:spcBef>
              <a:spcAft>
                <a:spcPts val="1600"/>
              </a:spcAft>
              <a:buNone/>
            </a:pPr>
            <a:endParaRPr sz="2200"/>
          </a:p>
        </p:txBody>
      </p:sp>
      <p:pic>
        <p:nvPicPr>
          <p:cNvPr id="461" name="Google Shape;461;p75"/>
          <p:cNvPicPr preferRelativeResize="0"/>
          <p:nvPr/>
        </p:nvPicPr>
        <p:blipFill rotWithShape="1">
          <a:blip r:embed="rId3">
            <a:alphaModFix/>
          </a:blip>
          <a:srcRect l="7296" t="27708" r="9404" b="23757"/>
          <a:stretch/>
        </p:blipFill>
        <p:spPr>
          <a:xfrm>
            <a:off x="311700" y="2840775"/>
            <a:ext cx="3762223" cy="1463399"/>
          </a:xfrm>
          <a:prstGeom prst="rect">
            <a:avLst/>
          </a:prstGeom>
          <a:noFill/>
          <a:ln>
            <a:noFill/>
          </a:ln>
        </p:spPr>
      </p:pic>
      <p:pic>
        <p:nvPicPr>
          <p:cNvPr id="462" name="Google Shape;462;p75"/>
          <p:cNvPicPr preferRelativeResize="0"/>
          <p:nvPr/>
        </p:nvPicPr>
        <p:blipFill rotWithShape="1">
          <a:blip r:embed="rId4">
            <a:alphaModFix/>
          </a:blip>
          <a:srcRect l="24467" t="11527" r="8972"/>
          <a:stretch/>
        </p:blipFill>
        <p:spPr>
          <a:xfrm>
            <a:off x="5184150" y="2246313"/>
            <a:ext cx="2993801" cy="26523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Evaluation</a:t>
            </a:r>
            <a:endParaRPr/>
          </a:p>
        </p:txBody>
      </p:sp>
      <p:pic>
        <p:nvPicPr>
          <p:cNvPr id="468" name="Google Shape;468;p76"/>
          <p:cNvPicPr preferRelativeResize="0"/>
          <p:nvPr/>
        </p:nvPicPr>
        <p:blipFill>
          <a:blip r:embed="rId3">
            <a:alphaModFix/>
          </a:blip>
          <a:stretch>
            <a:fillRect/>
          </a:stretch>
        </p:blipFill>
        <p:spPr>
          <a:xfrm>
            <a:off x="2631622" y="1667397"/>
            <a:ext cx="3715975" cy="2432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Reading</a:t>
            </a:r>
            <a:endParaRPr/>
          </a:p>
        </p:txBody>
      </p:sp>
      <p:sp>
        <p:nvSpPr>
          <p:cNvPr id="474" name="Google Shape;474;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Data in Government Blog                                            </a:t>
            </a:r>
            <a:r>
              <a:rPr lang="en-GB" u="sng">
                <a:solidFill>
                  <a:schemeClr val="hlink"/>
                </a:solidFill>
                <a:hlinkClick r:id="rId3"/>
              </a:rPr>
              <a:t>tinyurl.com/Synth-DataInGov</a:t>
            </a:r>
            <a:endParaRPr/>
          </a:p>
          <a:p>
            <a:pPr marL="457200" lvl="0" indent="-342900" algn="l" rtl="0">
              <a:spcBef>
                <a:spcPts val="0"/>
              </a:spcBef>
              <a:spcAft>
                <a:spcPts val="0"/>
              </a:spcAft>
              <a:buSzPts val="1800"/>
              <a:buChar char="●"/>
            </a:pPr>
            <a:r>
              <a:rPr lang="en-GB"/>
              <a:t>What is Data Masking?                            </a:t>
            </a:r>
            <a:r>
              <a:rPr lang="en-GB" u="sng">
                <a:solidFill>
                  <a:schemeClr val="accent5"/>
                </a:solidFill>
                <a:hlinkClick r:id="rId3">
                  <a:extLst>
                    <a:ext uri="{A12FA001-AC4F-418D-AE19-62706E023703}">
                      <ahyp:hlinkClr xmlns:ahyp="http://schemas.microsoft.com/office/drawing/2018/hyperlinkcolor" val="tx"/>
                    </a:ext>
                  </a:extLst>
                </a:hlinkClick>
              </a:rPr>
              <a:t>research.aimultiple.com/data-masking</a:t>
            </a:r>
            <a:endParaRPr/>
          </a:p>
          <a:p>
            <a:pPr marL="457200" lvl="0" indent="-342900" algn="l" rtl="0">
              <a:spcBef>
                <a:spcPts val="0"/>
              </a:spcBef>
              <a:spcAft>
                <a:spcPts val="0"/>
              </a:spcAft>
              <a:buSzPts val="1800"/>
              <a:buChar char="●"/>
            </a:pPr>
            <a:r>
              <a:rPr lang="en-GB"/>
              <a:t>Revolutionising Redaction </a:t>
            </a:r>
            <a:r>
              <a:rPr lang="en-GB" sz="1100" u="sng">
                <a:solidFill>
                  <a:schemeClr val="accent5"/>
                </a:solidFill>
                <a:hlinkClick r:id="rId4">
                  <a:extLst>
                    <a:ext uri="{A12FA001-AC4F-418D-AE19-62706E023703}">
                      <ahyp:hlinkClr xmlns:ahyp="http://schemas.microsoft.com/office/drawing/2018/hyperlinkcolor" val="tx"/>
                    </a:ext>
                  </a:extLst>
                </a:hlinkClick>
              </a:rPr>
              <a:t>towardsdatascience.com/revolutionising-redaction-my-final-year-project-fe664e28ef84</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Questions</a:t>
            </a:r>
            <a:endParaRPr/>
          </a:p>
        </p:txBody>
      </p:sp>
      <p:sp>
        <p:nvSpPr>
          <p:cNvPr id="480" name="Google Shape;480;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Contact me on Twitter </a:t>
            </a:r>
            <a:r>
              <a:rPr lang="en-GB" u="sng">
                <a:solidFill>
                  <a:schemeClr val="hlink"/>
                </a:solidFill>
                <a:hlinkClick r:id="rId3"/>
              </a:rPr>
              <a:t>twitter.com/JosephAllen1234</a:t>
            </a:r>
            <a:endParaRPr/>
          </a:p>
          <a:p>
            <a:pPr marL="0" lvl="0" indent="0" algn="l" rtl="0">
              <a:spcBef>
                <a:spcPts val="1600"/>
              </a:spcBef>
              <a:spcAft>
                <a:spcPts val="0"/>
              </a:spcAft>
              <a:buClr>
                <a:schemeClr val="dk1"/>
              </a:buClr>
              <a:buSzPts val="1100"/>
              <a:buFont typeface="Arial"/>
              <a:buNone/>
            </a:pPr>
            <a:r>
              <a:rPr lang="en-GB"/>
              <a:t>Contact the UK Data Service </a:t>
            </a:r>
            <a:r>
              <a:rPr lang="en-GB" u="sng">
                <a:solidFill>
                  <a:schemeClr val="hlink"/>
                </a:solidFill>
                <a:hlinkClick r:id="rId4"/>
              </a:rPr>
              <a:t>ukdataservice.ac.uk/about-us/contact</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time on Synthetic Data</a:t>
            </a:r>
            <a:endParaRPr/>
          </a:p>
        </p:txBody>
      </p:sp>
      <p:sp>
        <p:nvSpPr>
          <p:cNvPr id="95" name="Google Shape;9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GB" sz="2200"/>
              <a:t>Redaction - removing data entirely</a:t>
            </a:r>
            <a:endParaRPr sz="2200"/>
          </a:p>
          <a:p>
            <a:pPr marL="457200" lvl="0" indent="-368300" algn="l" rtl="0">
              <a:spcBef>
                <a:spcPts val="0"/>
              </a:spcBef>
              <a:spcAft>
                <a:spcPts val="0"/>
              </a:spcAft>
              <a:buSzPts val="2200"/>
              <a:buChar char="●"/>
            </a:pPr>
            <a:r>
              <a:rPr lang="en-GB" sz="2200"/>
              <a:t>Masking - replacing data with new, fake data</a:t>
            </a:r>
            <a:endParaRPr sz="2200"/>
          </a:p>
          <a:p>
            <a:pPr marL="0" lvl="0" indent="0" algn="l" rtl="0">
              <a:spcBef>
                <a:spcPts val="1600"/>
              </a:spcBef>
              <a:spcAft>
                <a:spcPts val="0"/>
              </a:spcAft>
              <a:buNone/>
            </a:pPr>
            <a:endParaRPr sz="2200"/>
          </a:p>
          <a:p>
            <a:pPr marL="0" lvl="0" indent="0" algn="l" rtl="0">
              <a:spcBef>
                <a:spcPts val="1600"/>
              </a:spcBef>
              <a:spcAft>
                <a:spcPts val="0"/>
              </a:spcAft>
              <a:buNone/>
            </a:pPr>
            <a:endParaRPr sz="2200"/>
          </a:p>
          <a:p>
            <a:pPr marL="457200" lvl="0" indent="0" algn="l" rtl="0">
              <a:spcBef>
                <a:spcPts val="1600"/>
              </a:spcBef>
              <a:spcAft>
                <a:spcPts val="1600"/>
              </a:spcAft>
              <a:buNone/>
            </a:pPr>
            <a:endParaRPr sz="2200"/>
          </a:p>
        </p:txBody>
      </p:sp>
      <p:pic>
        <p:nvPicPr>
          <p:cNvPr id="96" name="Google Shape;96;p19"/>
          <p:cNvPicPr preferRelativeResize="0"/>
          <p:nvPr/>
        </p:nvPicPr>
        <p:blipFill rotWithShape="1">
          <a:blip r:embed="rId3">
            <a:alphaModFix/>
          </a:blip>
          <a:srcRect l="7966" r="7108"/>
          <a:stretch/>
        </p:blipFill>
        <p:spPr>
          <a:xfrm>
            <a:off x="774750" y="2720275"/>
            <a:ext cx="2802501" cy="1574550"/>
          </a:xfrm>
          <a:prstGeom prst="rect">
            <a:avLst/>
          </a:prstGeom>
          <a:noFill/>
          <a:ln w="19050" cap="flat" cmpd="sng">
            <a:solidFill>
              <a:schemeClr val="dk2"/>
            </a:solidFill>
            <a:prstDash val="solid"/>
            <a:round/>
            <a:headEnd type="none" w="sm" len="sm"/>
            <a:tailEnd type="none" w="sm" len="sm"/>
          </a:ln>
        </p:spPr>
      </p:pic>
      <p:pic>
        <p:nvPicPr>
          <p:cNvPr id="97" name="Google Shape;97;p19"/>
          <p:cNvPicPr preferRelativeResize="0"/>
          <p:nvPr/>
        </p:nvPicPr>
        <p:blipFill rotWithShape="1">
          <a:blip r:embed="rId4">
            <a:alphaModFix/>
          </a:blip>
          <a:srcRect t="15617" b="33426"/>
          <a:stretch/>
        </p:blipFill>
        <p:spPr>
          <a:xfrm>
            <a:off x="4779375" y="2152100"/>
            <a:ext cx="3430301" cy="2620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Synthesis Techniques - Masking</a:t>
            </a:r>
            <a:endParaRPr/>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GB" sz="2200"/>
              <a:t>Replacing data, or parts of data with generated information.</a:t>
            </a:r>
            <a:endParaRPr sz="2200"/>
          </a:p>
          <a:p>
            <a:pPr marL="914400" lvl="1" indent="-342900" algn="l" rtl="0">
              <a:spcBef>
                <a:spcPts val="0"/>
              </a:spcBef>
              <a:spcAft>
                <a:spcPts val="0"/>
              </a:spcAft>
              <a:buSzPts val="1800"/>
              <a:buChar char="○"/>
            </a:pPr>
            <a:r>
              <a:rPr lang="en-GB" sz="1800"/>
              <a:t>Make up names yourself</a:t>
            </a:r>
            <a:endParaRPr sz="1800"/>
          </a:p>
          <a:p>
            <a:pPr marL="914400" lvl="1" indent="-342900" algn="l" rtl="0">
              <a:spcBef>
                <a:spcPts val="0"/>
              </a:spcBef>
              <a:spcAft>
                <a:spcPts val="0"/>
              </a:spcAft>
              <a:buSzPts val="1800"/>
              <a:buChar char="○"/>
            </a:pPr>
            <a:r>
              <a:rPr lang="en-GB" sz="1800"/>
              <a:t>Use a data generation tool like Faker or Mockaroo</a:t>
            </a:r>
            <a:endParaRPr sz="1800"/>
          </a:p>
        </p:txBody>
      </p:sp>
      <p:graphicFrame>
        <p:nvGraphicFramePr>
          <p:cNvPr id="104" name="Google Shape;104;p20"/>
          <p:cNvGraphicFramePr/>
          <p:nvPr/>
        </p:nvGraphicFramePr>
        <p:xfrm>
          <a:off x="228000" y="3132875"/>
          <a:ext cx="3000000" cy="3000000"/>
        </p:xfrm>
        <a:graphic>
          <a:graphicData uri="http://schemas.openxmlformats.org/drawingml/2006/table">
            <a:tbl>
              <a:tblPr>
                <a:noFill/>
                <a:tableStyleId>{62448EC7-3FBC-4F7D-8F1C-A98F70D9BCCA}</a:tableStyleId>
              </a:tblPr>
              <a:tblGrid>
                <a:gridCol w="1448000">
                  <a:extLst>
                    <a:ext uri="{9D8B030D-6E8A-4147-A177-3AD203B41FA5}">
                      <a16:colId xmlns:a16="http://schemas.microsoft.com/office/drawing/2014/main" val="20000"/>
                    </a:ext>
                  </a:extLst>
                </a:gridCol>
                <a:gridCol w="1448000">
                  <a:extLst>
                    <a:ext uri="{9D8B030D-6E8A-4147-A177-3AD203B41FA5}">
                      <a16:colId xmlns:a16="http://schemas.microsoft.com/office/drawing/2014/main" val="20001"/>
                    </a:ext>
                  </a:extLst>
                </a:gridCol>
                <a:gridCol w="1448000">
                  <a:extLst>
                    <a:ext uri="{9D8B030D-6E8A-4147-A177-3AD203B41FA5}">
                      <a16:colId xmlns:a16="http://schemas.microsoft.com/office/drawing/2014/main" val="20002"/>
                    </a:ext>
                  </a:extLst>
                </a:gridCol>
                <a:gridCol w="1771100">
                  <a:extLst>
                    <a:ext uri="{9D8B030D-6E8A-4147-A177-3AD203B41FA5}">
                      <a16:colId xmlns:a16="http://schemas.microsoft.com/office/drawing/2014/main" val="20003"/>
                    </a:ext>
                  </a:extLst>
                </a:gridCol>
                <a:gridCol w="1124900">
                  <a:extLst>
                    <a:ext uri="{9D8B030D-6E8A-4147-A177-3AD203B41FA5}">
                      <a16:colId xmlns:a16="http://schemas.microsoft.com/office/drawing/2014/main" val="20004"/>
                    </a:ext>
                  </a:extLst>
                </a:gridCol>
                <a:gridCol w="14480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tc>
                <a:tc>
                  <a:txBody>
                    <a:bodyPr/>
                    <a:lstStyle/>
                    <a:p>
                      <a:pPr marL="0" lvl="0" indent="0" algn="l" rtl="0">
                        <a:spcBef>
                          <a:spcPts val="0"/>
                        </a:spcBef>
                        <a:spcAft>
                          <a:spcPts val="0"/>
                        </a:spcAft>
                        <a:buNone/>
                      </a:pPr>
                      <a:r>
                        <a:rPr lang="en-GB"/>
                        <a:t>first_name</a:t>
                      </a:r>
                      <a:endParaRPr/>
                    </a:p>
                  </a:txBody>
                  <a:tcPr marL="91425" marR="91425" marT="91425" marB="91425"/>
                </a:tc>
                <a:tc>
                  <a:txBody>
                    <a:bodyPr/>
                    <a:lstStyle/>
                    <a:p>
                      <a:pPr marL="0" lvl="0" indent="0" algn="l" rtl="0">
                        <a:spcBef>
                          <a:spcPts val="0"/>
                        </a:spcBef>
                        <a:spcAft>
                          <a:spcPts val="0"/>
                        </a:spcAft>
                        <a:buNone/>
                      </a:pPr>
                      <a:r>
                        <a:rPr lang="en-GB"/>
                        <a:t>last_name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2999</a:t>
                      </a:r>
                      <a:endParaRPr/>
                    </a:p>
                  </a:txBody>
                  <a:tcPr marL="91425" marR="91425" marT="91425" marB="91425"/>
                </a:tc>
                <a:tc>
                  <a:txBody>
                    <a:bodyPr/>
                    <a:lstStyle/>
                    <a:p>
                      <a:pPr marL="0" lvl="0" indent="0" algn="l" rtl="0">
                        <a:spcBef>
                          <a:spcPts val="0"/>
                        </a:spcBef>
                        <a:spcAft>
                          <a:spcPts val="0"/>
                        </a:spcAft>
                        <a:buNone/>
                      </a:pPr>
                      <a:r>
                        <a:rPr lang="en-GB"/>
                        <a:t>Grazia</a:t>
                      </a:r>
                      <a:endParaRPr/>
                    </a:p>
                  </a:txBody>
                  <a:tcPr marL="91425" marR="91425" marT="91425" marB="91425"/>
                </a:tc>
                <a:tc>
                  <a:txBody>
                    <a:bodyPr/>
                    <a:lstStyle/>
                    <a:p>
                      <a:pPr marL="0" lvl="0" indent="0" algn="l" rtl="0">
                        <a:spcBef>
                          <a:spcPts val="0"/>
                        </a:spcBef>
                        <a:spcAft>
                          <a:spcPts val="0"/>
                        </a:spcAft>
                        <a:buNone/>
                      </a:pPr>
                      <a:r>
                        <a:rPr lang="en-GB"/>
                        <a:t>Midden</a:t>
                      </a:r>
                      <a:endParaRPr/>
                    </a:p>
                  </a:txBody>
                  <a:tcPr marL="91425" marR="91425" marT="91425" marB="91425"/>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10 Pawling Center, M3 6GA</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Synthesis Techniques - Masking</a:t>
            </a:r>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GB" sz="2200"/>
              <a:t>Replace Grazia and Midden with a generated name</a:t>
            </a:r>
            <a:endParaRPr sz="2200"/>
          </a:p>
          <a:p>
            <a:pPr marL="457200" lvl="0" indent="-368300" algn="l" rtl="0">
              <a:spcBef>
                <a:spcPts val="0"/>
              </a:spcBef>
              <a:spcAft>
                <a:spcPts val="0"/>
              </a:spcAft>
              <a:buSzPts val="2200"/>
              <a:buChar char="●"/>
            </a:pPr>
            <a:r>
              <a:rPr lang="en-GB" sz="2200"/>
              <a:t>We have masked </a:t>
            </a:r>
            <a:r>
              <a:rPr lang="en-GB" sz="2200" b="1"/>
              <a:t>first_name</a:t>
            </a:r>
            <a:r>
              <a:rPr lang="en-GB" sz="2200"/>
              <a:t> &amp; </a:t>
            </a:r>
            <a:r>
              <a:rPr lang="en-GB" sz="2200" b="1"/>
              <a:t>last_name</a:t>
            </a:r>
            <a:endParaRPr sz="2200" b="1"/>
          </a:p>
          <a:p>
            <a:pPr marL="457200" lvl="0" indent="-368300" algn="l" rtl="0">
              <a:spcBef>
                <a:spcPts val="0"/>
              </a:spcBef>
              <a:spcAft>
                <a:spcPts val="0"/>
              </a:spcAft>
              <a:buSzPts val="2200"/>
              <a:buChar char="●"/>
            </a:pPr>
            <a:r>
              <a:rPr lang="en-GB" sz="2200"/>
              <a:t>Notice email still holds real data on Grazia Midden</a:t>
            </a:r>
            <a:endParaRPr sz="2200"/>
          </a:p>
        </p:txBody>
      </p:sp>
      <p:graphicFrame>
        <p:nvGraphicFramePr>
          <p:cNvPr id="111" name="Google Shape;111;p21"/>
          <p:cNvGraphicFramePr/>
          <p:nvPr/>
        </p:nvGraphicFramePr>
        <p:xfrm>
          <a:off x="228000" y="3132875"/>
          <a:ext cx="3000000" cy="3000000"/>
        </p:xfrm>
        <a:graphic>
          <a:graphicData uri="http://schemas.openxmlformats.org/drawingml/2006/table">
            <a:tbl>
              <a:tblPr>
                <a:noFill/>
                <a:tableStyleId>{62448EC7-3FBC-4F7D-8F1C-A98F70D9BCCA}</a:tableStyleId>
              </a:tblPr>
              <a:tblGrid>
                <a:gridCol w="1448000">
                  <a:extLst>
                    <a:ext uri="{9D8B030D-6E8A-4147-A177-3AD203B41FA5}">
                      <a16:colId xmlns:a16="http://schemas.microsoft.com/office/drawing/2014/main" val="20000"/>
                    </a:ext>
                  </a:extLst>
                </a:gridCol>
                <a:gridCol w="1448000">
                  <a:extLst>
                    <a:ext uri="{9D8B030D-6E8A-4147-A177-3AD203B41FA5}">
                      <a16:colId xmlns:a16="http://schemas.microsoft.com/office/drawing/2014/main" val="20001"/>
                    </a:ext>
                  </a:extLst>
                </a:gridCol>
                <a:gridCol w="1448000">
                  <a:extLst>
                    <a:ext uri="{9D8B030D-6E8A-4147-A177-3AD203B41FA5}">
                      <a16:colId xmlns:a16="http://schemas.microsoft.com/office/drawing/2014/main" val="20002"/>
                    </a:ext>
                  </a:extLst>
                </a:gridCol>
                <a:gridCol w="1771100">
                  <a:extLst>
                    <a:ext uri="{9D8B030D-6E8A-4147-A177-3AD203B41FA5}">
                      <a16:colId xmlns:a16="http://schemas.microsoft.com/office/drawing/2014/main" val="20003"/>
                    </a:ext>
                  </a:extLst>
                </a:gridCol>
                <a:gridCol w="1124900">
                  <a:extLst>
                    <a:ext uri="{9D8B030D-6E8A-4147-A177-3AD203B41FA5}">
                      <a16:colId xmlns:a16="http://schemas.microsoft.com/office/drawing/2014/main" val="20004"/>
                    </a:ext>
                  </a:extLst>
                </a:gridCol>
                <a:gridCol w="14480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tc>
                <a:tc>
                  <a:txBody>
                    <a:bodyPr/>
                    <a:lstStyle/>
                    <a:p>
                      <a:pPr marL="0" lvl="0" indent="0" algn="l" rtl="0">
                        <a:spcBef>
                          <a:spcPts val="0"/>
                        </a:spcBef>
                        <a:spcAft>
                          <a:spcPts val="0"/>
                        </a:spcAft>
                        <a:buNone/>
                      </a:pPr>
                      <a:r>
                        <a:rPr lang="en-GB"/>
                        <a:t>first_name</a:t>
                      </a:r>
                      <a:endParaRPr/>
                    </a:p>
                  </a:txBody>
                  <a:tcPr marL="91425" marR="91425" marT="91425" marB="91425"/>
                </a:tc>
                <a:tc>
                  <a:txBody>
                    <a:bodyPr/>
                    <a:lstStyle/>
                    <a:p>
                      <a:pPr marL="0" lvl="0" indent="0" algn="l" rtl="0">
                        <a:spcBef>
                          <a:spcPts val="0"/>
                        </a:spcBef>
                        <a:spcAft>
                          <a:spcPts val="0"/>
                        </a:spcAft>
                        <a:buNone/>
                      </a:pPr>
                      <a:r>
                        <a:rPr lang="en-GB"/>
                        <a:t>last_name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2999</a:t>
                      </a:r>
                      <a:endParaRPr/>
                    </a:p>
                  </a:txBody>
                  <a:tcPr marL="91425" marR="91425" marT="91425" marB="91425"/>
                </a:tc>
                <a:tc>
                  <a:txBody>
                    <a:bodyPr/>
                    <a:lstStyle/>
                    <a:p>
                      <a:pPr marL="0" lvl="0" indent="0" algn="l" rtl="0">
                        <a:spcBef>
                          <a:spcPts val="0"/>
                        </a:spcBef>
                        <a:spcAft>
                          <a:spcPts val="0"/>
                        </a:spcAft>
                        <a:buNone/>
                      </a:pPr>
                      <a:r>
                        <a:rPr lang="en-GB">
                          <a:highlight>
                            <a:srgbClr val="F4CCCC"/>
                          </a:highlight>
                        </a:rPr>
                        <a:t>Joe</a:t>
                      </a:r>
                      <a:endParaRPr>
                        <a:highlight>
                          <a:srgbClr val="F4CCCC"/>
                        </a:highlight>
                      </a:endParaRPr>
                    </a:p>
                  </a:txBody>
                  <a:tcPr marL="91425" marR="91425" marT="91425" marB="91425"/>
                </a:tc>
                <a:tc>
                  <a:txBody>
                    <a:bodyPr/>
                    <a:lstStyle/>
                    <a:p>
                      <a:pPr marL="0" lvl="0" indent="0" algn="l" rtl="0">
                        <a:spcBef>
                          <a:spcPts val="0"/>
                        </a:spcBef>
                        <a:spcAft>
                          <a:spcPts val="0"/>
                        </a:spcAft>
                        <a:buNone/>
                      </a:pPr>
                      <a:r>
                        <a:rPr lang="en-GB">
                          <a:highlight>
                            <a:srgbClr val="F4CCCC"/>
                          </a:highlight>
                        </a:rPr>
                        <a:t>Allen</a:t>
                      </a:r>
                      <a:endParaRPr>
                        <a:highlight>
                          <a:srgbClr val="F4CCCC"/>
                        </a:highlight>
                      </a:endParaRPr>
                    </a:p>
                  </a:txBody>
                  <a:tcPr marL="91425" marR="91425" marT="91425" marB="91425"/>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10 Pawling Center, M3 6GA</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8350</Words>
  <Application>Microsoft Office PowerPoint</Application>
  <PresentationFormat>On-screen Show (16:9)</PresentationFormat>
  <Paragraphs>1055</Paragraphs>
  <Slides>66</Slides>
  <Notes>66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Roboto</vt:lpstr>
      <vt:lpstr>Calibri</vt:lpstr>
      <vt:lpstr>Arial</vt:lpstr>
      <vt:lpstr>Simple Light</vt:lpstr>
      <vt:lpstr>Can you hear us?</vt:lpstr>
      <vt:lpstr>Can you hear us?</vt:lpstr>
      <vt:lpstr>Q &amp; A</vt:lpstr>
      <vt:lpstr>Synthetic Data</vt:lpstr>
      <vt:lpstr>Last time on Synthetic Data</vt:lpstr>
      <vt:lpstr>Poll - Have you used Synthetic data before?</vt:lpstr>
      <vt:lpstr>This time on Synthetic Data</vt:lpstr>
      <vt:lpstr>Synthesis Techniques - Masking</vt:lpstr>
      <vt:lpstr>Synthesis Techniques - Masking</vt:lpstr>
      <vt:lpstr>Simulation vs Masking</vt:lpstr>
      <vt:lpstr>Simulation vs Masking - Synthesis</vt:lpstr>
      <vt:lpstr>Simulation vs Masking - Reversibility</vt:lpstr>
      <vt:lpstr>Simulation vs Masking - Difficulty</vt:lpstr>
      <vt:lpstr>Simulation vs Masking - Statistics</vt:lpstr>
      <vt:lpstr>Best practices</vt:lpstr>
      <vt:lpstr>GDPR Compliance</vt:lpstr>
      <vt:lpstr>Warning</vt:lpstr>
      <vt:lpstr>Case Study</vt:lpstr>
      <vt:lpstr>Case Study</vt:lpstr>
      <vt:lpstr>Case Study - ID </vt:lpstr>
      <vt:lpstr>Case Study - ID </vt:lpstr>
      <vt:lpstr>Case Study - Names </vt:lpstr>
      <vt:lpstr>Case Study - Names </vt:lpstr>
      <vt:lpstr>Case Study - Email </vt:lpstr>
      <vt:lpstr>Case Study - Email </vt:lpstr>
      <vt:lpstr>Case Study - Gender </vt:lpstr>
      <vt:lpstr>Case Study - Address </vt:lpstr>
      <vt:lpstr>Case Study - Address </vt:lpstr>
      <vt:lpstr>Case Study - Redaction </vt:lpstr>
      <vt:lpstr>Case Study - Synthesis Process</vt:lpstr>
      <vt:lpstr>Case Study - Redaction </vt:lpstr>
      <vt:lpstr>Case Study - Redaction </vt:lpstr>
      <vt:lpstr>Case Study - Final data </vt:lpstr>
      <vt:lpstr>Case Study - Documentation</vt:lpstr>
      <vt:lpstr>Case Study - Redaction Process</vt:lpstr>
      <vt:lpstr>Masking</vt:lpstr>
      <vt:lpstr>Masking Techniques Comparison</vt:lpstr>
      <vt:lpstr>Masking Techniques Comparison</vt:lpstr>
      <vt:lpstr>Masking Technique - Substitution </vt:lpstr>
      <vt:lpstr>Masking Technique - Shuffling </vt:lpstr>
      <vt:lpstr>Masking Technique - Variance </vt:lpstr>
      <vt:lpstr>Masking Technique - Encryption </vt:lpstr>
      <vt:lpstr>Masking Technique - Scrambling </vt:lpstr>
      <vt:lpstr>Masking Technique - Nulling out </vt:lpstr>
      <vt:lpstr>Masking Technique - Masking out </vt:lpstr>
      <vt:lpstr>Technique analysis</vt:lpstr>
      <vt:lpstr>Redaction</vt:lpstr>
      <vt:lpstr>Redaction</vt:lpstr>
      <vt:lpstr>Synthesis Techniques - Redaction </vt:lpstr>
      <vt:lpstr>Synthesis Techniques - Automate Redaction </vt:lpstr>
      <vt:lpstr>Synthesis Techniques - Automate Redaction </vt:lpstr>
      <vt:lpstr>Poll - Number of Sisters</vt:lpstr>
      <vt:lpstr>Synthesis Techniques - Example </vt:lpstr>
      <vt:lpstr>Synthesis Techniques - Redaction </vt:lpstr>
      <vt:lpstr>Synthesis Techniques - Redaction </vt:lpstr>
      <vt:lpstr>Synthesis Techniques - Redaction </vt:lpstr>
      <vt:lpstr>Synthesis Techniques - Redaction </vt:lpstr>
      <vt:lpstr>Synthesis Techniques - Redaction </vt:lpstr>
      <vt:lpstr>Redaction - Columns</vt:lpstr>
      <vt:lpstr>Redaction - Part of the data</vt:lpstr>
      <vt:lpstr>Again a poll - Have you used Synthetic data before?</vt:lpstr>
      <vt:lpstr>Conclusion</vt:lpstr>
      <vt:lpstr>Next time on Synthetic Data</vt:lpstr>
      <vt:lpstr>Evaluation</vt:lpstr>
      <vt:lpstr>Further Reading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you hear us?</dc:title>
  <dc:creator>Joe</dc:creator>
  <cp:lastModifiedBy>Joseph Allen</cp:lastModifiedBy>
  <cp:revision>1</cp:revision>
  <dcterms:modified xsi:type="dcterms:W3CDTF">2021-04-29T13:16:47Z</dcterms:modified>
</cp:coreProperties>
</file>